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48"/>
  </p:notesMasterIdLst>
  <p:handoutMasterIdLst>
    <p:handoutMasterId r:id="rId49"/>
  </p:handoutMasterIdLst>
  <p:sldIdLst>
    <p:sldId id="381" r:id="rId6"/>
    <p:sldId id="268" r:id="rId7"/>
    <p:sldId id="269" r:id="rId8"/>
    <p:sldId id="270" r:id="rId9"/>
    <p:sldId id="273" r:id="rId10"/>
    <p:sldId id="272"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A30000"/>
    <a:srgbClr val="0000A3"/>
    <a:srgbClr val="006298"/>
    <a:srgbClr val="FF6300"/>
    <a:srgbClr val="E9255F"/>
    <a:srgbClr val="0098D4"/>
    <a:srgbClr val="00B8E7"/>
    <a:srgbClr val="81D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4" autoAdjust="0"/>
    <p:restoredTop sz="96374" autoAdjust="0"/>
  </p:normalViewPr>
  <p:slideViewPr>
    <p:cSldViewPr snapToGrid="0" snapToObjects="1">
      <p:cViewPr varScale="1">
        <p:scale>
          <a:sx n="79" d="100"/>
          <a:sy n="79" d="100"/>
        </p:scale>
        <p:origin x="874" y="62"/>
      </p:cViewPr>
      <p:guideLst>
        <p:guide orient="horz" pos="2184"/>
        <p:guide pos="3840"/>
      </p:guideLst>
    </p:cSldViewPr>
  </p:slideViewPr>
  <p:outlineViewPr>
    <p:cViewPr>
      <p:scale>
        <a:sx n="33" d="100"/>
        <a:sy n="33" d="100"/>
      </p:scale>
      <p:origin x="0" y="-180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Lst>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09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3" Type="http://schemas.openxmlformats.org/officeDocument/2006/relationships/slide" Target="slides/slide3.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41" Type="http://schemas.openxmlformats.org/officeDocument/2006/relationships/slide" Target="slides/slide41.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8/5/2019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8/5/2019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228600" indent="-228600">
              <a:buClr>
                <a:srgbClr val="004A78"/>
              </a:buClr>
              <a:buFont typeface="Arial" charset="0"/>
              <a:buChar char="•"/>
              <a:defRPr sz="1800">
                <a:solidFill>
                  <a:srgbClr val="000000"/>
                </a:solidFill>
              </a:defRPr>
            </a:lvl1pPr>
            <a:lvl2pPr marL="685800" indent="-228600">
              <a:buClr>
                <a:srgbClr val="004A78"/>
              </a:buClr>
              <a:buFont typeface="Arial" charset="0"/>
              <a:buChar char="•"/>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1" name="Footer">
            <a:extLst>
              <a:ext uri="{FF2B5EF4-FFF2-40B4-BE49-F238E27FC236}">
                <a16:creationId xmlns:a16="http://schemas.microsoft.com/office/drawing/2014/main" id="{694E3234-AD4D-4528-A4C2-DA3F46C01FED}"/>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2" name="Footer">
            <a:extLst>
              <a:ext uri="{FF2B5EF4-FFF2-40B4-BE49-F238E27FC236}">
                <a16:creationId xmlns:a16="http://schemas.microsoft.com/office/drawing/2014/main" id="{DB037D71-F15B-4916-BD4A-D6A5275B7CF9}"/>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CE0666C7-44DC-46D0-8502-416489CF38FD}"/>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7D83E464-63F2-44CB-A18F-6B8C11A07F2F}"/>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42BDCD45-3D4F-477E-B84A-2FDCEEDABC8C}"/>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402336" indent="-402336">
              <a:buClr>
                <a:srgbClr val="004A78"/>
              </a:buClr>
              <a:buFont typeface="+mj-lt"/>
              <a:buAutoNum type="arabicPeriod"/>
              <a:defRPr sz="2400" baseline="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06F9C0B9-1D2A-4924-8C84-F38418E97EE1}"/>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292608" indent="-292608">
              <a:buClr>
                <a:srgbClr val="004A78"/>
              </a:buClr>
              <a:buFont typeface="Arial" charset="0"/>
              <a:buChar char="•"/>
              <a:defRPr sz="2400" baseline="0">
                <a:solidFill>
                  <a:srgbClr val="000000"/>
                </a:solidFill>
              </a:defRPr>
            </a:lvl1pPr>
            <a:lvl2pPr marL="621792" marR="0" indent="-320040" algn="l" defTabSz="914400" rtl="0" eaLnBrk="1" fontAlgn="base" latinLnBrk="0" hangingPunct="1">
              <a:lnSpc>
                <a:spcPct val="90000"/>
              </a:lnSpc>
              <a:spcBef>
                <a:spcPts val="1000"/>
              </a:spcBef>
              <a:spcAft>
                <a:spcPct val="0"/>
              </a:spcAft>
              <a:buClr>
                <a:srgbClr val="004A78"/>
              </a:buClr>
              <a:buSzTx/>
              <a:buFont typeface="Courier New" panose="02070309020205020404" pitchFamily="49" charset="0"/>
              <a:buChar char="o"/>
              <a:tabLst/>
              <a:defRPr sz="2200" baseline="0">
                <a:solidFill>
                  <a:srgbClr val="000000"/>
                </a:solidFill>
              </a:defRPr>
            </a:lvl2pPr>
            <a:lvl3pPr marL="1124712" indent="-320040">
              <a:spcBef>
                <a:spcPts val="1000"/>
              </a:spcBef>
              <a:buClr>
                <a:srgbClr val="004A78"/>
              </a:buClr>
              <a:buFont typeface="Arial" charset="0"/>
              <a:buChar char="•"/>
              <a:defRPr sz="2000" baseline="0">
                <a:solidFill>
                  <a:srgbClr val="000000"/>
                </a:solidFill>
              </a:defRPr>
            </a:lvl3pPr>
            <a:lvl4pPr marL="1600200" indent="-228600">
              <a:buClr>
                <a:srgbClr val="004A78"/>
              </a:buClr>
              <a:buSzPct val="100000"/>
              <a:buFont typeface="Courier New" panose="02070309020205020404" pitchFamily="49" charset="0"/>
              <a:buChar char="o"/>
              <a:defRPr sz="1800" baseline="0">
                <a:solidFill>
                  <a:srgbClr val="000000"/>
                </a:solidFill>
              </a:defRPr>
            </a:lvl4pPr>
            <a:lvl5pPr marL="2057400" indent="-228600">
              <a:buClr>
                <a:srgbClr val="004A78"/>
              </a:buClr>
              <a:buFont typeface="Arial" panose="020B0604020202020204" pitchFamily="34" charset="0"/>
              <a:buChar char="•"/>
              <a:defRPr sz="1600" baseline="0">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a:extLst>
              <a:ext uri="{FF2B5EF4-FFF2-40B4-BE49-F238E27FC236}">
                <a16:creationId xmlns:a16="http://schemas.microsoft.com/office/drawing/2014/main" id="{4EBBE058-3799-4D76-BFA7-EF433BADB4A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a:t>Click icon to add picture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44B3E627-2CE2-49E4-9D60-A05CE63BF201}"/>
              </a:ext>
            </a:extLst>
          </p:cNvPr>
          <p:cNvSpPr>
            <a:spLocks noGrp="1"/>
          </p:cNvSpPr>
          <p:nvPr>
            <p:ph sz="quarter" idx="16"/>
          </p:nvPr>
        </p:nvSpPr>
        <p:spPr>
          <a:xfrm>
            <a:off x="742950" y="1289050"/>
            <a:ext cx="10706100" cy="42799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1070102"/>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2478088"/>
            <a:ext cx="10712450" cy="1189037"/>
          </a:xfrm>
        </p:spPr>
        <p:txBody>
          <a:bodyPr/>
          <a:lstStyle>
            <a:lvl1pPr>
              <a:defRPr sz="2400" baseline="0"/>
            </a:lvl1pPr>
          </a:lstStyle>
          <a:p>
            <a:pPr lvl="0"/>
            <a:endParaRPr lang="en-IN" dirty="0"/>
          </a:p>
        </p:txBody>
      </p:sp>
      <p:sp>
        <p:nvSpPr>
          <p:cNvPr id="7" name="Footer">
            <a:extLst>
              <a:ext uri="{FF2B5EF4-FFF2-40B4-BE49-F238E27FC236}">
                <a16:creationId xmlns:a16="http://schemas.microsoft.com/office/drawing/2014/main" id="{31E6ACDE-2126-4A86-AE0F-95101B04690E}"/>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84527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672105"/>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2121408"/>
            <a:ext cx="10712450" cy="672105"/>
          </a:xfrm>
        </p:spPr>
        <p:txBody>
          <a:bodyPr/>
          <a:lstStyle>
            <a:lvl1pPr>
              <a:defRPr sz="2400" baseline="0"/>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742951" y="2953765"/>
            <a:ext cx="10712450" cy="672105"/>
          </a:xfrm>
        </p:spPr>
        <p:txBody>
          <a:bodyPr/>
          <a:lstStyle>
            <a:lvl1pPr>
              <a:defRPr sz="2400" baseline="0"/>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742950" y="3749675"/>
            <a:ext cx="10712451" cy="868363"/>
          </a:xfrm>
        </p:spPr>
        <p:txBody>
          <a:bodyPr/>
          <a:lstStyle>
            <a:lvl1pPr>
              <a:defRPr sz="2400" baseline="0"/>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742950" y="4773613"/>
            <a:ext cx="10742613" cy="671512"/>
          </a:xfrm>
        </p:spPr>
        <p:txBody>
          <a:bodyPr/>
          <a:lstStyle>
            <a:lvl1pPr>
              <a:defRPr sz="2400" baseline="0"/>
            </a:lvl1pPr>
          </a:lstStyle>
          <a:p>
            <a:pPr lvl="0"/>
            <a:endParaRPr lang="en-IN" dirty="0"/>
          </a:p>
        </p:txBody>
      </p:sp>
      <p:sp>
        <p:nvSpPr>
          <p:cNvPr id="11" name="Footer">
            <a:extLst>
              <a:ext uri="{FF2B5EF4-FFF2-40B4-BE49-F238E27FC236}">
                <a16:creationId xmlns:a16="http://schemas.microsoft.com/office/drawing/2014/main" id="{49EA09D3-7828-4D8D-80D1-CF14E934BAFC}"/>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4278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384301"/>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1828928"/>
            <a:ext cx="10712450" cy="356045"/>
          </a:xfrm>
        </p:spPr>
        <p:txBody>
          <a:bodyPr/>
          <a:lstStyle>
            <a:lvl1pPr>
              <a:defRPr sz="2400" baseline="0"/>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742951" y="2249425"/>
            <a:ext cx="10712450" cy="384301"/>
          </a:xfrm>
        </p:spPr>
        <p:txBody>
          <a:bodyPr/>
          <a:lstStyle>
            <a:lvl1pPr>
              <a:defRPr sz="2400" baseline="0"/>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742950" y="2761047"/>
            <a:ext cx="10712451" cy="448752"/>
          </a:xfrm>
        </p:spPr>
        <p:txBody>
          <a:bodyPr/>
          <a:lstStyle>
            <a:lvl1pPr>
              <a:defRPr sz="2400" baseline="0"/>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742951" y="3337120"/>
            <a:ext cx="10706100" cy="415499"/>
          </a:xfrm>
        </p:spPr>
        <p:txBody>
          <a:bodyPr/>
          <a:lstStyle>
            <a:lvl1pPr>
              <a:defRPr sz="2400" baseline="0"/>
            </a:lvl1pPr>
          </a:lstStyle>
          <a:p>
            <a:pPr lvl="0"/>
            <a:endParaRPr lang="en-IN" dirty="0"/>
          </a:p>
        </p:txBody>
      </p:sp>
      <p:sp>
        <p:nvSpPr>
          <p:cNvPr id="7" name="Content Placeholder 6">
            <a:extLst>
              <a:ext uri="{FF2B5EF4-FFF2-40B4-BE49-F238E27FC236}">
                <a16:creationId xmlns:a16="http://schemas.microsoft.com/office/drawing/2014/main" id="{2C4504C2-71B0-4660-9A2B-EB3E1DD7938E}"/>
              </a:ext>
            </a:extLst>
          </p:cNvPr>
          <p:cNvSpPr>
            <a:spLocks noGrp="1"/>
          </p:cNvSpPr>
          <p:nvPr>
            <p:ph sz="quarter" idx="21"/>
          </p:nvPr>
        </p:nvSpPr>
        <p:spPr>
          <a:xfrm>
            <a:off x="742950" y="3822701"/>
            <a:ext cx="10712450" cy="41549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09AD69C0-5A42-4E9E-979B-4D1EBFB2BD98}"/>
              </a:ext>
            </a:extLst>
          </p:cNvPr>
          <p:cNvSpPr>
            <a:spLocks noGrp="1"/>
          </p:cNvSpPr>
          <p:nvPr>
            <p:ph sz="quarter" idx="22"/>
          </p:nvPr>
        </p:nvSpPr>
        <p:spPr>
          <a:xfrm>
            <a:off x="742950" y="4371023"/>
            <a:ext cx="10706100" cy="447865"/>
          </a:xfrm>
        </p:spPr>
        <p:txBody>
          <a:bodyPr/>
          <a:lstStyle>
            <a:lvl1pPr>
              <a:defRPr sz="2400" baseline="0"/>
            </a:lvl1pPr>
          </a:lstStyle>
          <a:p>
            <a:pPr lvl="0"/>
            <a:endParaRPr lang="en-IN" dirty="0"/>
          </a:p>
        </p:txBody>
      </p:sp>
      <p:sp>
        <p:nvSpPr>
          <p:cNvPr id="15" name="Content Placeholder 14">
            <a:extLst>
              <a:ext uri="{FF2B5EF4-FFF2-40B4-BE49-F238E27FC236}">
                <a16:creationId xmlns:a16="http://schemas.microsoft.com/office/drawing/2014/main" id="{71E92654-65B9-4FF2-A707-C48D724DE77B}"/>
              </a:ext>
            </a:extLst>
          </p:cNvPr>
          <p:cNvSpPr>
            <a:spLocks noGrp="1"/>
          </p:cNvSpPr>
          <p:nvPr>
            <p:ph sz="quarter" idx="23"/>
          </p:nvPr>
        </p:nvSpPr>
        <p:spPr>
          <a:xfrm>
            <a:off x="742950" y="4919980"/>
            <a:ext cx="10706100" cy="504825"/>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76920D2B-0ADC-497D-847E-7963CD40CF40}"/>
              </a:ext>
            </a:extLst>
          </p:cNvPr>
          <p:cNvSpPr>
            <a:spLocks noGrp="1"/>
          </p:cNvSpPr>
          <p:nvPr>
            <p:ph sz="quarter" idx="24"/>
          </p:nvPr>
        </p:nvSpPr>
        <p:spPr>
          <a:xfrm>
            <a:off x="742950" y="5513388"/>
            <a:ext cx="10706100" cy="504825"/>
          </a:xfrm>
        </p:spPr>
        <p:txBody>
          <a:bodyPr/>
          <a:lstStyle>
            <a:lvl1pPr>
              <a:defRPr sz="2400" baseline="0"/>
            </a:lvl1pPr>
          </a:lstStyle>
          <a:p>
            <a:pPr lvl="0"/>
            <a:endParaRPr lang="en-IN" dirty="0"/>
          </a:p>
        </p:txBody>
      </p:sp>
      <p:sp>
        <p:nvSpPr>
          <p:cNvPr id="14" name="Footer">
            <a:extLst>
              <a:ext uri="{FF2B5EF4-FFF2-40B4-BE49-F238E27FC236}">
                <a16:creationId xmlns:a16="http://schemas.microsoft.com/office/drawing/2014/main" id="{599BD53B-0BCE-4BE1-8989-E8B3D099C99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88405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5068190" cy="384301"/>
          </a:xfrm>
        </p:spPr>
        <p:txBody>
          <a:bodyPr/>
          <a:lstStyle>
            <a:lvl1pPr>
              <a:defRPr sz="2400" baseline="0"/>
            </a:lvl1pPr>
          </a:lstStyle>
          <a:p>
            <a:pPr lvl="0"/>
            <a:endParaRPr lang="en-IN" dirty="0"/>
          </a:p>
        </p:txBody>
      </p:sp>
      <p:sp>
        <p:nvSpPr>
          <p:cNvPr id="5" name="Content Placeholder 4">
            <a:extLst>
              <a:ext uri="{FF2B5EF4-FFF2-40B4-BE49-F238E27FC236}">
                <a16:creationId xmlns:a16="http://schemas.microsoft.com/office/drawing/2014/main" id="{A5A3204D-B870-46D4-B651-278CDE16126F}"/>
              </a:ext>
            </a:extLst>
          </p:cNvPr>
          <p:cNvSpPr>
            <a:spLocks noGrp="1"/>
          </p:cNvSpPr>
          <p:nvPr>
            <p:ph sz="quarter" idx="17"/>
          </p:nvPr>
        </p:nvSpPr>
        <p:spPr>
          <a:xfrm>
            <a:off x="5888038" y="1266400"/>
            <a:ext cx="5465762" cy="415497"/>
          </a:xfrm>
        </p:spPr>
        <p:txBody>
          <a:bodyPr/>
          <a:lstStyle>
            <a:lvl1pPr>
              <a:defRPr sz="2400" baseline="0"/>
            </a:lvl1pPr>
          </a:lstStyle>
          <a:p>
            <a:pPr lvl="0"/>
            <a:endParaRPr lang="en-IN" dirty="0"/>
          </a:p>
        </p:txBody>
      </p:sp>
      <p:sp>
        <p:nvSpPr>
          <p:cNvPr id="16" name="Content Placeholder 15">
            <a:extLst>
              <a:ext uri="{FF2B5EF4-FFF2-40B4-BE49-F238E27FC236}">
                <a16:creationId xmlns:a16="http://schemas.microsoft.com/office/drawing/2014/main" id="{338F3F5D-EB7D-43B7-86FF-A011A9374D7F}"/>
              </a:ext>
            </a:extLst>
          </p:cNvPr>
          <p:cNvSpPr>
            <a:spLocks noGrp="1"/>
          </p:cNvSpPr>
          <p:nvPr>
            <p:ph sz="quarter" idx="18"/>
          </p:nvPr>
        </p:nvSpPr>
        <p:spPr>
          <a:xfrm>
            <a:off x="742950" y="1768475"/>
            <a:ext cx="5068888" cy="415925"/>
          </a:xfrm>
        </p:spPr>
        <p:txBody>
          <a:bodyPr/>
          <a:lstStyle>
            <a:lvl1pPr>
              <a:defRPr sz="2400" baseline="0"/>
            </a:lvl1pPr>
          </a:lstStyle>
          <a:p>
            <a:pPr lvl="0"/>
            <a:endParaRPr lang="en-IN" dirty="0"/>
          </a:p>
        </p:txBody>
      </p:sp>
      <p:sp>
        <p:nvSpPr>
          <p:cNvPr id="19" name="Content Placeholder 18">
            <a:extLst>
              <a:ext uri="{FF2B5EF4-FFF2-40B4-BE49-F238E27FC236}">
                <a16:creationId xmlns:a16="http://schemas.microsoft.com/office/drawing/2014/main" id="{A8AF1716-838B-4E95-8E12-1E46CDD9270A}"/>
              </a:ext>
            </a:extLst>
          </p:cNvPr>
          <p:cNvSpPr>
            <a:spLocks noGrp="1"/>
          </p:cNvSpPr>
          <p:nvPr>
            <p:ph sz="quarter" idx="19"/>
          </p:nvPr>
        </p:nvSpPr>
        <p:spPr>
          <a:xfrm>
            <a:off x="5888038" y="1768475"/>
            <a:ext cx="5465762" cy="415925"/>
          </a:xfrm>
        </p:spPr>
        <p:txBody>
          <a:bodyPr/>
          <a:lstStyle>
            <a:lvl1pPr>
              <a:defRPr sz="2400" baseline="0"/>
            </a:lvl1pPr>
          </a:lstStyle>
          <a:p>
            <a:pPr lvl="0"/>
            <a:endParaRPr lang="en-IN" dirty="0"/>
          </a:p>
        </p:txBody>
      </p:sp>
      <p:sp>
        <p:nvSpPr>
          <p:cNvPr id="21" name="Content Placeholder 20">
            <a:extLst>
              <a:ext uri="{FF2B5EF4-FFF2-40B4-BE49-F238E27FC236}">
                <a16:creationId xmlns:a16="http://schemas.microsoft.com/office/drawing/2014/main" id="{1F6F391C-50F2-420B-9B54-61948253419E}"/>
              </a:ext>
            </a:extLst>
          </p:cNvPr>
          <p:cNvSpPr>
            <a:spLocks noGrp="1"/>
          </p:cNvSpPr>
          <p:nvPr>
            <p:ph sz="quarter" idx="20"/>
          </p:nvPr>
        </p:nvSpPr>
        <p:spPr>
          <a:xfrm>
            <a:off x="742950" y="2290763"/>
            <a:ext cx="5068888" cy="414337"/>
          </a:xfrm>
        </p:spPr>
        <p:txBody>
          <a:bodyPr/>
          <a:lstStyle>
            <a:lvl1pPr>
              <a:defRPr sz="2400" baseline="0"/>
            </a:lvl1pPr>
          </a:lstStyle>
          <a:p>
            <a:pPr lvl="0"/>
            <a:endParaRPr lang="en-IN" dirty="0"/>
          </a:p>
        </p:txBody>
      </p:sp>
      <p:sp>
        <p:nvSpPr>
          <p:cNvPr id="23" name="Content Placeholder 22">
            <a:extLst>
              <a:ext uri="{FF2B5EF4-FFF2-40B4-BE49-F238E27FC236}">
                <a16:creationId xmlns:a16="http://schemas.microsoft.com/office/drawing/2014/main" id="{635F1FC2-CFF5-4CAD-8E56-7E2E4D2763FF}"/>
              </a:ext>
            </a:extLst>
          </p:cNvPr>
          <p:cNvSpPr>
            <a:spLocks noGrp="1"/>
          </p:cNvSpPr>
          <p:nvPr>
            <p:ph sz="quarter" idx="21"/>
          </p:nvPr>
        </p:nvSpPr>
        <p:spPr>
          <a:xfrm>
            <a:off x="5888038" y="2290763"/>
            <a:ext cx="5465762" cy="414337"/>
          </a:xfrm>
        </p:spPr>
        <p:txBody>
          <a:bodyPr/>
          <a:lstStyle>
            <a:lvl1pPr>
              <a:defRPr sz="2400" baseline="0"/>
            </a:lvl1pPr>
          </a:lstStyle>
          <a:p>
            <a:pPr lvl="0"/>
            <a:endParaRPr lang="en-IN" dirty="0"/>
          </a:p>
        </p:txBody>
      </p:sp>
      <p:sp>
        <p:nvSpPr>
          <p:cNvPr id="25" name="Content Placeholder 24">
            <a:extLst>
              <a:ext uri="{FF2B5EF4-FFF2-40B4-BE49-F238E27FC236}">
                <a16:creationId xmlns:a16="http://schemas.microsoft.com/office/drawing/2014/main" id="{3AB41CC6-53B9-40FF-AAAC-A743CE3CB994}"/>
              </a:ext>
            </a:extLst>
          </p:cNvPr>
          <p:cNvSpPr>
            <a:spLocks noGrp="1"/>
          </p:cNvSpPr>
          <p:nvPr>
            <p:ph sz="quarter" idx="22"/>
          </p:nvPr>
        </p:nvSpPr>
        <p:spPr>
          <a:xfrm>
            <a:off x="742950" y="2794001"/>
            <a:ext cx="5068888" cy="414338"/>
          </a:xfrm>
        </p:spPr>
        <p:txBody>
          <a:bodyPr/>
          <a:lstStyle>
            <a:lvl1pPr>
              <a:defRPr sz="2400" baseline="0"/>
            </a:lvl1pPr>
          </a:lstStyle>
          <a:p>
            <a:pPr lvl="0"/>
            <a:endParaRPr lang="en-IN" dirty="0"/>
          </a:p>
        </p:txBody>
      </p:sp>
      <p:sp>
        <p:nvSpPr>
          <p:cNvPr id="27" name="Content Placeholder 26">
            <a:extLst>
              <a:ext uri="{FF2B5EF4-FFF2-40B4-BE49-F238E27FC236}">
                <a16:creationId xmlns:a16="http://schemas.microsoft.com/office/drawing/2014/main" id="{4FE5AC85-AC40-4BB5-B97F-B24109D49136}"/>
              </a:ext>
            </a:extLst>
          </p:cNvPr>
          <p:cNvSpPr>
            <a:spLocks noGrp="1"/>
          </p:cNvSpPr>
          <p:nvPr>
            <p:ph sz="quarter" idx="23"/>
          </p:nvPr>
        </p:nvSpPr>
        <p:spPr>
          <a:xfrm>
            <a:off x="5888038" y="2794000"/>
            <a:ext cx="5465762" cy="414337"/>
          </a:xfrm>
        </p:spPr>
        <p:txBody>
          <a:bodyPr/>
          <a:lstStyle>
            <a:lvl1pPr>
              <a:defRPr sz="2400" baseline="0"/>
            </a:lvl1pPr>
          </a:lstStyle>
          <a:p>
            <a:pPr lvl="0"/>
            <a:endParaRPr lang="en-IN" dirty="0"/>
          </a:p>
        </p:txBody>
      </p:sp>
      <p:sp>
        <p:nvSpPr>
          <p:cNvPr id="29" name="Content Placeholder 28">
            <a:extLst>
              <a:ext uri="{FF2B5EF4-FFF2-40B4-BE49-F238E27FC236}">
                <a16:creationId xmlns:a16="http://schemas.microsoft.com/office/drawing/2014/main" id="{AE56C9F8-FCC6-4978-A354-634D2EF0FE1F}"/>
              </a:ext>
            </a:extLst>
          </p:cNvPr>
          <p:cNvSpPr>
            <a:spLocks noGrp="1"/>
          </p:cNvSpPr>
          <p:nvPr>
            <p:ph sz="quarter" idx="24"/>
          </p:nvPr>
        </p:nvSpPr>
        <p:spPr>
          <a:xfrm>
            <a:off x="742950" y="3290888"/>
            <a:ext cx="5068888" cy="414337"/>
          </a:xfrm>
        </p:spPr>
        <p:txBody>
          <a:bodyPr/>
          <a:lstStyle>
            <a:lvl1pPr>
              <a:defRPr sz="2400" baseline="0"/>
            </a:lvl1pPr>
          </a:lstStyle>
          <a:p>
            <a:pPr lvl="0"/>
            <a:endParaRPr lang="en-IN" dirty="0"/>
          </a:p>
        </p:txBody>
      </p:sp>
      <p:sp>
        <p:nvSpPr>
          <p:cNvPr id="31" name="Content Placeholder 30">
            <a:extLst>
              <a:ext uri="{FF2B5EF4-FFF2-40B4-BE49-F238E27FC236}">
                <a16:creationId xmlns:a16="http://schemas.microsoft.com/office/drawing/2014/main" id="{8D01AB70-4EE4-4FAA-B1B5-A4BCCD32B9B1}"/>
              </a:ext>
            </a:extLst>
          </p:cNvPr>
          <p:cNvSpPr>
            <a:spLocks noGrp="1"/>
          </p:cNvSpPr>
          <p:nvPr>
            <p:ph sz="quarter" idx="25"/>
          </p:nvPr>
        </p:nvSpPr>
        <p:spPr>
          <a:xfrm>
            <a:off x="5888038" y="3290888"/>
            <a:ext cx="5465762" cy="414337"/>
          </a:xfrm>
        </p:spPr>
        <p:txBody>
          <a:bodyPr/>
          <a:lstStyle>
            <a:lvl1pPr>
              <a:defRPr sz="2400" baseline="0"/>
            </a:lvl1pPr>
          </a:lstStyle>
          <a:p>
            <a:pPr lvl="0"/>
            <a:endParaRPr lang="en-IN" dirty="0"/>
          </a:p>
        </p:txBody>
      </p:sp>
      <p:sp>
        <p:nvSpPr>
          <p:cNvPr id="33" name="Content Placeholder 32">
            <a:extLst>
              <a:ext uri="{FF2B5EF4-FFF2-40B4-BE49-F238E27FC236}">
                <a16:creationId xmlns:a16="http://schemas.microsoft.com/office/drawing/2014/main" id="{BB87311A-E2F7-4128-A98A-0A850D500E6C}"/>
              </a:ext>
            </a:extLst>
          </p:cNvPr>
          <p:cNvSpPr>
            <a:spLocks noGrp="1"/>
          </p:cNvSpPr>
          <p:nvPr>
            <p:ph sz="quarter" idx="26"/>
          </p:nvPr>
        </p:nvSpPr>
        <p:spPr>
          <a:xfrm>
            <a:off x="742950" y="3803650"/>
            <a:ext cx="5068888" cy="409575"/>
          </a:xfrm>
        </p:spPr>
        <p:txBody>
          <a:bodyPr/>
          <a:lstStyle>
            <a:lvl1pPr>
              <a:defRPr sz="2400" baseline="0"/>
            </a:lvl1pPr>
          </a:lstStyle>
          <a:p>
            <a:pPr lvl="0"/>
            <a:endParaRPr lang="en-IN" dirty="0"/>
          </a:p>
        </p:txBody>
      </p:sp>
      <p:sp>
        <p:nvSpPr>
          <p:cNvPr id="35" name="Content Placeholder 34">
            <a:extLst>
              <a:ext uri="{FF2B5EF4-FFF2-40B4-BE49-F238E27FC236}">
                <a16:creationId xmlns:a16="http://schemas.microsoft.com/office/drawing/2014/main" id="{21783DA2-E721-40A3-9508-30B9B3D763C3}"/>
              </a:ext>
            </a:extLst>
          </p:cNvPr>
          <p:cNvSpPr>
            <a:spLocks noGrp="1"/>
          </p:cNvSpPr>
          <p:nvPr>
            <p:ph sz="quarter" idx="27"/>
          </p:nvPr>
        </p:nvSpPr>
        <p:spPr>
          <a:xfrm>
            <a:off x="5888038" y="3803650"/>
            <a:ext cx="5465762" cy="409575"/>
          </a:xfrm>
        </p:spPr>
        <p:txBody>
          <a:bodyPr/>
          <a:lstStyle>
            <a:lvl1pPr>
              <a:defRPr sz="2400" baseline="0"/>
            </a:lvl1pPr>
          </a:lstStyle>
          <a:p>
            <a:pPr lvl="0"/>
            <a:endParaRPr lang="en-IN" dirty="0"/>
          </a:p>
        </p:txBody>
      </p:sp>
      <p:sp>
        <p:nvSpPr>
          <p:cNvPr id="37" name="Content Placeholder 36">
            <a:extLst>
              <a:ext uri="{FF2B5EF4-FFF2-40B4-BE49-F238E27FC236}">
                <a16:creationId xmlns:a16="http://schemas.microsoft.com/office/drawing/2014/main" id="{B0F2E1B1-D4CC-4B3B-AB96-1BCF735CCC7C}"/>
              </a:ext>
            </a:extLst>
          </p:cNvPr>
          <p:cNvSpPr>
            <a:spLocks noGrp="1"/>
          </p:cNvSpPr>
          <p:nvPr>
            <p:ph sz="quarter" idx="28"/>
          </p:nvPr>
        </p:nvSpPr>
        <p:spPr>
          <a:xfrm>
            <a:off x="742950" y="4289425"/>
            <a:ext cx="5068888" cy="409575"/>
          </a:xfrm>
        </p:spPr>
        <p:txBody>
          <a:bodyPr/>
          <a:lstStyle>
            <a:lvl1pPr>
              <a:defRPr sz="2400" baseline="0"/>
            </a:lvl1pPr>
          </a:lstStyle>
          <a:p>
            <a:pPr lvl="0"/>
            <a:endParaRPr lang="en-IN" dirty="0"/>
          </a:p>
        </p:txBody>
      </p:sp>
      <p:sp>
        <p:nvSpPr>
          <p:cNvPr id="39" name="Content Placeholder 38">
            <a:extLst>
              <a:ext uri="{FF2B5EF4-FFF2-40B4-BE49-F238E27FC236}">
                <a16:creationId xmlns:a16="http://schemas.microsoft.com/office/drawing/2014/main" id="{4FA5436A-A5BC-4BF2-BF06-696B80D92A23}"/>
              </a:ext>
            </a:extLst>
          </p:cNvPr>
          <p:cNvSpPr>
            <a:spLocks noGrp="1"/>
          </p:cNvSpPr>
          <p:nvPr>
            <p:ph sz="quarter" idx="29"/>
          </p:nvPr>
        </p:nvSpPr>
        <p:spPr>
          <a:xfrm>
            <a:off x="5888038" y="4289425"/>
            <a:ext cx="5465762" cy="427038"/>
          </a:xfrm>
        </p:spPr>
        <p:txBody>
          <a:bodyPr/>
          <a:lstStyle>
            <a:lvl1pPr>
              <a:defRPr sz="2400" baseline="0"/>
            </a:lvl1pPr>
          </a:lstStyle>
          <a:p>
            <a:pPr lvl="0"/>
            <a:endParaRPr lang="en-IN" dirty="0"/>
          </a:p>
        </p:txBody>
      </p:sp>
      <p:sp>
        <p:nvSpPr>
          <p:cNvPr id="41" name="Content Placeholder 40">
            <a:extLst>
              <a:ext uri="{FF2B5EF4-FFF2-40B4-BE49-F238E27FC236}">
                <a16:creationId xmlns:a16="http://schemas.microsoft.com/office/drawing/2014/main" id="{4FB09C54-ACEC-453A-AB87-4A0AD241729B}"/>
              </a:ext>
            </a:extLst>
          </p:cNvPr>
          <p:cNvSpPr>
            <a:spLocks noGrp="1"/>
          </p:cNvSpPr>
          <p:nvPr>
            <p:ph sz="quarter" idx="30"/>
          </p:nvPr>
        </p:nvSpPr>
        <p:spPr>
          <a:xfrm>
            <a:off x="742950" y="4767739"/>
            <a:ext cx="5068888" cy="409575"/>
          </a:xfrm>
        </p:spPr>
        <p:txBody>
          <a:bodyPr/>
          <a:lstStyle>
            <a:lvl1pPr>
              <a:defRPr sz="2400" baseline="0"/>
            </a:lvl1pPr>
          </a:lstStyle>
          <a:p>
            <a:pPr lvl="0"/>
            <a:endParaRPr lang="en-IN" dirty="0"/>
          </a:p>
        </p:txBody>
      </p:sp>
      <p:sp>
        <p:nvSpPr>
          <p:cNvPr id="43" name="Content Placeholder 42">
            <a:extLst>
              <a:ext uri="{FF2B5EF4-FFF2-40B4-BE49-F238E27FC236}">
                <a16:creationId xmlns:a16="http://schemas.microsoft.com/office/drawing/2014/main" id="{20E2B60A-2603-44E8-AF44-B1DEACDC5272}"/>
              </a:ext>
            </a:extLst>
          </p:cNvPr>
          <p:cNvSpPr>
            <a:spLocks noGrp="1"/>
          </p:cNvSpPr>
          <p:nvPr>
            <p:ph sz="quarter" idx="31"/>
          </p:nvPr>
        </p:nvSpPr>
        <p:spPr>
          <a:xfrm>
            <a:off x="5888038" y="4767263"/>
            <a:ext cx="5465762" cy="409575"/>
          </a:xfrm>
        </p:spPr>
        <p:txBody>
          <a:bodyPr/>
          <a:lstStyle>
            <a:lvl1pPr>
              <a:defRPr sz="2400" baseline="0"/>
            </a:lvl1pPr>
          </a:lstStyle>
          <a:p>
            <a:pPr lvl="0"/>
            <a:endParaRPr lang="en-IN" dirty="0"/>
          </a:p>
        </p:txBody>
      </p:sp>
      <p:sp>
        <p:nvSpPr>
          <p:cNvPr id="45" name="Content Placeholder 44">
            <a:extLst>
              <a:ext uri="{FF2B5EF4-FFF2-40B4-BE49-F238E27FC236}">
                <a16:creationId xmlns:a16="http://schemas.microsoft.com/office/drawing/2014/main" id="{341024FB-C6EB-4EF4-BF27-B16736F6DE8B}"/>
              </a:ext>
            </a:extLst>
          </p:cNvPr>
          <p:cNvSpPr>
            <a:spLocks noGrp="1"/>
          </p:cNvSpPr>
          <p:nvPr>
            <p:ph sz="quarter" idx="32"/>
          </p:nvPr>
        </p:nvSpPr>
        <p:spPr>
          <a:xfrm>
            <a:off x="742950" y="5237163"/>
            <a:ext cx="5068190" cy="409575"/>
          </a:xfrm>
        </p:spPr>
        <p:txBody>
          <a:bodyPr/>
          <a:lstStyle>
            <a:lvl1pPr>
              <a:defRPr sz="2400" baseline="0"/>
            </a:lvl1pPr>
          </a:lstStyle>
          <a:p>
            <a:pPr lvl="0"/>
            <a:endParaRPr lang="en-IN" dirty="0"/>
          </a:p>
        </p:txBody>
      </p:sp>
      <p:sp>
        <p:nvSpPr>
          <p:cNvPr id="47" name="Content Placeholder 46">
            <a:extLst>
              <a:ext uri="{FF2B5EF4-FFF2-40B4-BE49-F238E27FC236}">
                <a16:creationId xmlns:a16="http://schemas.microsoft.com/office/drawing/2014/main" id="{9553A4ED-EAAC-4870-BDAE-346B467928FF}"/>
              </a:ext>
            </a:extLst>
          </p:cNvPr>
          <p:cNvSpPr>
            <a:spLocks noGrp="1"/>
          </p:cNvSpPr>
          <p:nvPr>
            <p:ph sz="quarter" idx="33"/>
          </p:nvPr>
        </p:nvSpPr>
        <p:spPr>
          <a:xfrm>
            <a:off x="5888038" y="5237163"/>
            <a:ext cx="5465762" cy="409575"/>
          </a:xfrm>
        </p:spPr>
        <p:txBody>
          <a:bodyPr/>
          <a:lstStyle>
            <a:lvl1pPr>
              <a:defRPr sz="2400" baseline="0"/>
            </a:lvl1pPr>
          </a:lstStyle>
          <a:p>
            <a:pPr lvl="0"/>
            <a:endParaRPr lang="en-IN" dirty="0"/>
          </a:p>
        </p:txBody>
      </p:sp>
      <p:sp>
        <p:nvSpPr>
          <p:cNvPr id="49" name="Content Placeholder 48">
            <a:extLst>
              <a:ext uri="{FF2B5EF4-FFF2-40B4-BE49-F238E27FC236}">
                <a16:creationId xmlns:a16="http://schemas.microsoft.com/office/drawing/2014/main" id="{198EE5D1-B514-46C0-A88C-57BBD3AFC134}"/>
              </a:ext>
            </a:extLst>
          </p:cNvPr>
          <p:cNvSpPr>
            <a:spLocks noGrp="1"/>
          </p:cNvSpPr>
          <p:nvPr>
            <p:ph sz="quarter" idx="34"/>
          </p:nvPr>
        </p:nvSpPr>
        <p:spPr>
          <a:xfrm>
            <a:off x="742950" y="5734050"/>
            <a:ext cx="5068888" cy="409575"/>
          </a:xfrm>
        </p:spPr>
        <p:txBody>
          <a:bodyPr/>
          <a:lstStyle>
            <a:lvl1pPr>
              <a:defRPr sz="2400" baseline="0"/>
            </a:lvl1pPr>
          </a:lstStyle>
          <a:p>
            <a:pPr lvl="0"/>
            <a:endParaRPr lang="en-IN" dirty="0"/>
          </a:p>
        </p:txBody>
      </p:sp>
      <p:sp>
        <p:nvSpPr>
          <p:cNvPr id="51" name="Content Placeholder 50">
            <a:extLst>
              <a:ext uri="{FF2B5EF4-FFF2-40B4-BE49-F238E27FC236}">
                <a16:creationId xmlns:a16="http://schemas.microsoft.com/office/drawing/2014/main" id="{0A47FD7D-7B84-4D0D-BB87-A92C363C0EDA}"/>
              </a:ext>
            </a:extLst>
          </p:cNvPr>
          <p:cNvSpPr>
            <a:spLocks noGrp="1"/>
          </p:cNvSpPr>
          <p:nvPr>
            <p:ph sz="quarter" idx="35"/>
          </p:nvPr>
        </p:nvSpPr>
        <p:spPr>
          <a:xfrm>
            <a:off x="5888038" y="5748338"/>
            <a:ext cx="5465762" cy="409575"/>
          </a:xfrm>
        </p:spPr>
        <p:txBody>
          <a:bodyPr/>
          <a:lstStyle>
            <a:lvl1pPr>
              <a:defRPr sz="2400" baseline="0"/>
            </a:lvl1pPr>
          </a:lstStyle>
          <a:p>
            <a:pPr lvl="0"/>
            <a:endParaRPr lang="en-IN" dirty="0"/>
          </a:p>
        </p:txBody>
      </p:sp>
      <p:sp>
        <p:nvSpPr>
          <p:cNvPr id="14" name="Footer">
            <a:extLst>
              <a:ext uri="{FF2B5EF4-FFF2-40B4-BE49-F238E27FC236}">
                <a16:creationId xmlns:a16="http://schemas.microsoft.com/office/drawing/2014/main" id="{599BD53B-0BCE-4BE1-8989-E8B3D099C99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7933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3572" y="1737343"/>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6872197A-5F66-4DAD-9F4C-1701C1FDE159}"/>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5" r:id="rId5"/>
    <p:sldLayoutId id="2147483726" r:id="rId6"/>
    <p:sldLayoutId id="2147483727" r:id="rId7"/>
    <p:sldLayoutId id="2147483728" r:id="rId8"/>
    <p:sldLayoutId id="2147483718" r:id="rId9"/>
    <p:sldLayoutId id="2147483715" r:id="rId10"/>
    <p:sldLayoutId id="2147483716" r:id="rId11"/>
    <p:sldLayoutId id="2147483719" r:id="rId12"/>
    <p:sldLayoutId id="2147483720" r:id="rId13"/>
    <p:sldLayoutId id="2147483723" r:id="rId14"/>
    <p:sldLayoutId id="2147483724" r:id="rId15"/>
    <p:sldLayoutId id="2147483713" r:id="rId16"/>
    <p:sldLayoutId id="2147483717" r:id="rId17"/>
  </p:sldLayoutIdLst>
  <p:hf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41D6-5E05-40F1-A17B-8553B4EFD22E}"/>
              </a:ext>
            </a:extLst>
          </p:cNvPr>
          <p:cNvSpPr>
            <a:spLocks noGrp="1"/>
          </p:cNvSpPr>
          <p:nvPr>
            <p:ph type="title"/>
          </p:nvPr>
        </p:nvSpPr>
        <p:spPr/>
        <p:txBody>
          <a:bodyPr/>
          <a:lstStyle/>
          <a:p>
            <a:r>
              <a:rPr lang="en-IN" dirty="0"/>
              <a:t>New Perspectives on Microsoft Excel 2019</a:t>
            </a:r>
          </a:p>
        </p:txBody>
      </p:sp>
      <p:sp>
        <p:nvSpPr>
          <p:cNvPr id="4" name="Footer Placeholder 7">
            <a:extLst>
              <a:ext uri="{FF2B5EF4-FFF2-40B4-BE49-F238E27FC236}">
                <a16:creationId xmlns:a16="http://schemas.microsoft.com/office/drawing/2014/main" id="{381DA986-64DA-4012-B4B3-AEFB15742A2E}"/>
              </a:ext>
            </a:extLst>
          </p:cNvPr>
          <p:cNvSpPr>
            <a:spLocks noGrp="1"/>
          </p:cNvSpPr>
          <p:nvPr>
            <p:ph type="ftr" sz="quarter" idx="3"/>
          </p:nvPr>
        </p:nvSpPr>
        <p:spPr>
          <a:xfrm>
            <a:off x="2926080" y="6419088"/>
            <a:ext cx="8859520" cy="365760"/>
          </a:xfrm>
        </p:spPr>
        <p:txBody>
          <a:bodyPr/>
          <a:lstStyle/>
          <a:p>
            <a:pPr lvl="0"/>
            <a:r>
              <a:rPr lang="en-IN" sz="1000" dirty="0">
                <a:solidFill>
                  <a:srgbClr val="FFFFFF"/>
                </a:solidFill>
              </a:rPr>
              <a:t>Carey/Pinard/Shaffer/Shellman/Vodnik</a:t>
            </a:r>
            <a:r>
              <a:rPr lang="en-US" sz="1000" dirty="0">
                <a:solidFill>
                  <a:srgbClr val="FFFFFF"/>
                </a:solidFill>
              </a:rPr>
              <a:t>, New Perspectives Collection, Microsoft</a:t>
            </a:r>
            <a:r>
              <a:rPr lang="en-US" sz="1000" baseline="30000" dirty="0">
                <a:solidFill>
                  <a:srgbClr val="FFFFFF"/>
                </a:solidFill>
              </a:rPr>
              <a:t>®</a:t>
            </a:r>
            <a:r>
              <a:rPr lang="en-US" sz="1000" dirty="0">
                <a:solidFill>
                  <a:srgbClr val="FFFFFF"/>
                </a:solidFill>
              </a:rPr>
              <a:t> Office 365</a:t>
            </a:r>
            <a:r>
              <a:rPr lang="en-US" sz="1000" baseline="30000" dirty="0">
                <a:solidFill>
                  <a:srgbClr val="FFFFFF"/>
                </a:solidFill>
              </a:rPr>
              <a:t>®</a:t>
            </a:r>
            <a:r>
              <a:rPr lang="en-US" sz="1000" dirty="0">
                <a:solidFill>
                  <a:srgbClr val="FFFFFF"/>
                </a:solidFill>
              </a:rPr>
              <a:t> &amp; Office 2019, 1</a:t>
            </a:r>
            <a:r>
              <a:rPr lang="en-US" sz="1000" baseline="30000" dirty="0">
                <a:solidFill>
                  <a:srgbClr val="FFFFFF"/>
                </a:solidFill>
              </a:rPr>
              <a:t>st</a:t>
            </a:r>
            <a:r>
              <a:rPr lang="en-US" sz="1000" dirty="0">
                <a:solidFill>
                  <a:srgbClr val="FFFFFF"/>
                </a:solidFill>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567119351"/>
      </p:ext>
    </p:extLst>
  </p:cSld>
  <p:clrMapOvr>
    <a:masterClrMapping/>
  </p:clrMapOvr>
</p:sld>
</file>

<file path=ppt/slides/slide1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Using Panes to View Data,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Dividing the Workbook Window into Panes</a:t>
            </a:r>
          </a:p>
          <a:p>
            <a:pPr lvl="1"/>
            <a:r>
              <a:rPr lang="en-US" dirty="0"/>
              <a:t>Excel can split the workbook window in up to four sections called panes with each pane offering a separate view into the worksheet</a:t>
            </a:r>
          </a:p>
          <a:p>
            <a:r>
              <a:rPr lang="en-US" dirty="0"/>
              <a:t>Freezing Panes</a:t>
            </a:r>
          </a:p>
          <a:p>
            <a:pPr lvl="1"/>
            <a:r>
              <a:rPr lang="en-US" dirty="0"/>
              <a:t>When you freeze a pane, its contents are always visible though you cannot scroll within it. You can freeze the panes located to the top and left of a selected cell, allowing scrolling within the lower-right pane</a:t>
            </a:r>
          </a:p>
        </p:txBody>
      </p:sp>
    </p:spTree>
    <p:extLst>
      <p:ext uri="{BB962C8B-B14F-4D97-AF65-F5344CB8AC3E}">
        <p14:creationId xmlns:p14="http://schemas.microsoft.com/office/powerpoint/2010/main" val="767272584"/>
      </p:ext>
    </p:extLst>
  </p:cSld>
  <p:clrMapOvr>
    <a:masterClrMapping/>
  </p:clrMapOvr>
</p:sld>
</file>

<file path=ppt/slides/slide11.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Using Panes to View Data, Part 2</a:t>
            </a:r>
            <a:endParaRPr lang="en-IN" dirty="0"/>
          </a:p>
        </p:txBody>
      </p:sp>
      <p:pic>
        <p:nvPicPr>
          <p:cNvPr id="6" name="Content Placeholder 5" descr="An Excel worksheet is split into four panes. An Excel workbook titled M P underscore EX underscore 6 underscore Ortho dot x l s x is open in the Excel window. In the View tab, the Split button in the Window group is selected. Note: The split button splits the workbook window into panes. A vertical split bar separates columns C and H. A horizontal split bar separates rows 4 and 70. The workbook has two horizontal and two vertical scroll bars. Row 72 contains employment data about an employee named Sherri Nelson.">
            <a:extLst>
              <a:ext uri="{FF2B5EF4-FFF2-40B4-BE49-F238E27FC236}">
                <a16:creationId xmlns:a16="http://schemas.microsoft.com/office/drawing/2014/main" id="{FB6E7530-8546-4790-A128-D8D726D4106C}"/>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307744" y="1096931"/>
            <a:ext cx="9582863" cy="5135784"/>
          </a:xfrm>
          <a:prstGeom prst="rect">
            <a:avLst/>
          </a:prstGeom>
        </p:spPr>
      </p:pic>
    </p:spTree>
    <p:extLst>
      <p:ext uri="{BB962C8B-B14F-4D97-AF65-F5344CB8AC3E}">
        <p14:creationId xmlns:p14="http://schemas.microsoft.com/office/powerpoint/2010/main" val="2205759409"/>
      </p:ext>
    </p:extLst>
  </p:cSld>
  <p:clrMapOvr>
    <a:masterClrMapping/>
  </p:clrMapOvr>
</p:sld>
</file>

<file path=ppt/slides/slide1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Locating Duplicate Records,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When a worksheet has a lot of data, data entry errors are almost sure to occur.</a:t>
            </a:r>
          </a:p>
          <a:p>
            <a:r>
              <a:rPr lang="en-US" dirty="0"/>
              <a:t>One common error is creating a duplicate record in which the same record appears multiple times in the worksheet.</a:t>
            </a:r>
          </a:p>
          <a:p>
            <a:r>
              <a:rPr lang="en-US" dirty="0"/>
              <a:t>Highlighting Duplicate Values</a:t>
            </a:r>
          </a:p>
          <a:p>
            <a:pPr lvl="1"/>
            <a:r>
              <a:rPr lang="en-US" dirty="0"/>
              <a:t>You can use conditional formatting to locate a duplicate record by highlighting duplicate values within a selected range</a:t>
            </a:r>
          </a:p>
        </p:txBody>
      </p:sp>
    </p:spTree>
    <p:extLst>
      <p:ext uri="{BB962C8B-B14F-4D97-AF65-F5344CB8AC3E}">
        <p14:creationId xmlns:p14="http://schemas.microsoft.com/office/powerpoint/2010/main" val="2453475609"/>
      </p:ext>
    </p:extLst>
  </p:cSld>
  <p:clrMapOvr>
    <a:masterClrMapping/>
  </p:clrMapOvr>
</p:sld>
</file>

<file path=ppt/slides/slide1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Locating Duplicate Records, Part 2</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Removing Duplicate Records</a:t>
            </a:r>
          </a:p>
          <a:p>
            <a:pPr lvl="1"/>
            <a:r>
              <a:rPr lang="en-US" dirty="0"/>
              <a:t>Click any cell in the data range.</a:t>
            </a:r>
          </a:p>
          <a:p>
            <a:pPr lvl="1"/>
            <a:r>
              <a:rPr lang="en-US" dirty="0"/>
              <a:t>On the Data tab, in the Data Tools group, click the Remove Duplicates button.</a:t>
            </a:r>
          </a:p>
          <a:p>
            <a:pPr lvl="1"/>
            <a:r>
              <a:rPr lang="en-US" dirty="0"/>
              <a:t>Select the check boxes for the fields that you want to check for duplicates.</a:t>
            </a:r>
          </a:p>
          <a:p>
            <a:pPr lvl="1"/>
            <a:r>
              <a:rPr lang="en-US" dirty="0"/>
              <a:t>Click OK to remove records containing duplicates of all of the selected fields.</a:t>
            </a:r>
          </a:p>
        </p:txBody>
      </p:sp>
    </p:spTree>
    <p:extLst>
      <p:ext uri="{BB962C8B-B14F-4D97-AF65-F5344CB8AC3E}">
        <p14:creationId xmlns:p14="http://schemas.microsoft.com/office/powerpoint/2010/main" val="2115530608"/>
      </p:ext>
    </p:extLst>
  </p:cSld>
  <p:clrMapOvr>
    <a:masterClrMapping/>
  </p:clrMapOvr>
</p:sld>
</file>

<file path=ppt/slides/slide1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Locating Duplicate Records, Part 3</a:t>
            </a:r>
            <a:endParaRPr lang="en-IN" dirty="0"/>
          </a:p>
        </p:txBody>
      </p:sp>
      <p:pic>
        <p:nvPicPr>
          <p:cNvPr id="5" name="Content Placeholder 4" descr="An Excel workbook shows conditional formatting. An Excel workbook titled N P underscore E X underscore 6 underscore Ortho is open in the Excel window. In the selected Home tab, the Conditional Formatting button in the Styles group sets highlighting of duplicate values. Cells A38 and A39 contain identical employee I Ds for the employees Emma Melendez and Rachel Munoz.">
            <a:extLst>
              <a:ext uri="{FF2B5EF4-FFF2-40B4-BE49-F238E27FC236}">
                <a16:creationId xmlns:a16="http://schemas.microsoft.com/office/drawing/2014/main" id="{A4CB37E5-5172-4C7D-A08E-56618E80C10D}"/>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856314" y="1192740"/>
            <a:ext cx="10485722" cy="5033986"/>
          </a:xfrm>
          <a:prstGeom prst="rect">
            <a:avLst/>
          </a:prstGeom>
        </p:spPr>
      </p:pic>
    </p:spTree>
    <p:extLst>
      <p:ext uri="{BB962C8B-B14F-4D97-AF65-F5344CB8AC3E}">
        <p14:creationId xmlns:p14="http://schemas.microsoft.com/office/powerpoint/2010/main" val="2587755022"/>
      </p:ext>
    </p:extLst>
  </p:cSld>
  <p:clrMapOvr>
    <a:masterClrMapping/>
  </p:clrMapOvr>
</p:sld>
</file>

<file path=ppt/slides/slide1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Sorting Records in a Data Range,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Sorting by a Single Field</a:t>
            </a:r>
          </a:p>
          <a:p>
            <a:pPr lvl="1"/>
            <a:r>
              <a:rPr lang="en-US" dirty="0"/>
              <a:t>The records in an Excel table initially appear in the order they were entered; you can view the same records in a different order</a:t>
            </a:r>
          </a:p>
          <a:p>
            <a:pPr lvl="1"/>
            <a:r>
              <a:rPr lang="en-US" dirty="0"/>
              <a:t>Ascending order arranges text alphabetically from A to Z, numbers from smallest to largest, and dates from oldest to newest</a:t>
            </a:r>
          </a:p>
          <a:p>
            <a:pPr lvl="1"/>
            <a:r>
              <a:rPr lang="en-US" dirty="0"/>
              <a:t>Descending order arranges text in reverse alphabetical order from Z to A, numbers from largest to smallest, and dates from newest to oldest</a:t>
            </a:r>
          </a:p>
          <a:p>
            <a:pPr lvl="1"/>
            <a:r>
              <a:rPr lang="en-US" dirty="0"/>
              <a:t>Use the Sort A to Z button or the Sort Z to A button to sort data quickly with one sort field</a:t>
            </a:r>
          </a:p>
        </p:txBody>
      </p:sp>
    </p:spTree>
    <p:extLst>
      <p:ext uri="{BB962C8B-B14F-4D97-AF65-F5344CB8AC3E}">
        <p14:creationId xmlns:p14="http://schemas.microsoft.com/office/powerpoint/2010/main" val="3041798893"/>
      </p:ext>
    </p:extLst>
  </p:cSld>
  <p:clrMapOvr>
    <a:masterClrMapping/>
  </p:clrMapOvr>
</p:sld>
</file>

<file path=ppt/slides/slide1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Sorting Records in a Data Range, Part 2</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Sorting by Multiple Fields</a:t>
            </a:r>
          </a:p>
          <a:p>
            <a:pPr lvl="1"/>
            <a:r>
              <a:rPr lang="en-US" dirty="0"/>
              <a:t>The first sort field is called the primary sort field</a:t>
            </a:r>
          </a:p>
          <a:p>
            <a:pPr lvl="1"/>
            <a:r>
              <a:rPr lang="en-US" dirty="0"/>
              <a:t>The second sort is called the secondary sort field</a:t>
            </a:r>
          </a:p>
          <a:p>
            <a:pPr lvl="1"/>
            <a:r>
              <a:rPr lang="en-US" dirty="0"/>
              <a:t>Up to 64 sort fields possible</a:t>
            </a:r>
          </a:p>
        </p:txBody>
      </p:sp>
    </p:spTree>
    <p:extLst>
      <p:ext uri="{BB962C8B-B14F-4D97-AF65-F5344CB8AC3E}">
        <p14:creationId xmlns:p14="http://schemas.microsoft.com/office/powerpoint/2010/main" val="240068638"/>
      </p:ext>
    </p:extLst>
  </p:cSld>
  <p:clrMapOvr>
    <a:masterClrMapping/>
  </p:clrMapOvr>
</p:sld>
</file>

<file path=ppt/slides/slide1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Sorting Records in a Data Range, Part 3</a:t>
            </a:r>
            <a:endParaRPr lang="en-IN" dirty="0"/>
          </a:p>
        </p:txBody>
      </p:sp>
      <p:pic>
        <p:nvPicPr>
          <p:cNvPr id="6" name="Content Placeholder 5" descr="An Excel workbook titled N P underscore E X underscore 6 underscore Ortho dot x l s x is open in the Excel window. In the selected Data tab, the Sort and Filter group contains buttons for sorting data. One button shows A above Z with an arrow pointing down and sorts data in ascending order. The second button shows Z above A and an arrow pointing up and sorts data in descending order. The worksheet displays columns for I D, First name of employee, Last name of employee, Department, Hire Date, Office, State, and Base Salary. The rows of data in this table have been sorted in ascending order of Hire Date.">
            <a:extLst>
              <a:ext uri="{FF2B5EF4-FFF2-40B4-BE49-F238E27FC236}">
                <a16:creationId xmlns:a16="http://schemas.microsoft.com/office/drawing/2014/main" id="{636DFC8E-7091-4E08-93D5-212C8C25C12F}"/>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2546829" y="1123092"/>
            <a:ext cx="7104691" cy="5099337"/>
          </a:xfrm>
          <a:prstGeom prst="rect">
            <a:avLst/>
          </a:prstGeom>
        </p:spPr>
      </p:pic>
    </p:spTree>
    <p:extLst>
      <p:ext uri="{BB962C8B-B14F-4D97-AF65-F5344CB8AC3E}">
        <p14:creationId xmlns:p14="http://schemas.microsoft.com/office/powerpoint/2010/main" val="515368597"/>
      </p:ext>
    </p:extLst>
  </p:cSld>
  <p:clrMapOvr>
    <a:masterClrMapping/>
  </p:clrMapOvr>
</p:sld>
</file>

<file path=ppt/slides/slide1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Sorting Records in a Data Range, Part 4</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Sorting with a Custom List</a:t>
            </a:r>
          </a:p>
          <a:p>
            <a:pPr lvl="1"/>
            <a:r>
              <a:rPr lang="en-US" dirty="0"/>
              <a:t>A custom list indicates sequence to order data</a:t>
            </a:r>
          </a:p>
          <a:p>
            <a:pPr lvl="1"/>
            <a:r>
              <a:rPr lang="en-US" dirty="0"/>
              <a:t>Two predefined custom sort lists</a:t>
            </a:r>
          </a:p>
          <a:p>
            <a:pPr lvl="2"/>
            <a:r>
              <a:rPr lang="en-US" dirty="0"/>
              <a:t>Day-of-the-week custom list</a:t>
            </a:r>
          </a:p>
          <a:p>
            <a:pPr lvl="2"/>
            <a:r>
              <a:rPr lang="en-US" dirty="0"/>
              <a:t>Month-of-the-year custom lists</a:t>
            </a:r>
          </a:p>
          <a:p>
            <a:pPr lvl="1"/>
            <a:r>
              <a:rPr lang="en-US" dirty="0"/>
              <a:t>Can create a custom list to sort records in a sequence you define</a:t>
            </a:r>
          </a:p>
        </p:txBody>
      </p:sp>
    </p:spTree>
    <p:extLst>
      <p:ext uri="{BB962C8B-B14F-4D97-AF65-F5344CB8AC3E}">
        <p14:creationId xmlns:p14="http://schemas.microsoft.com/office/powerpoint/2010/main" val="1510956118"/>
      </p:ext>
    </p:extLst>
  </p:cSld>
  <p:clrMapOvr>
    <a:masterClrMapping/>
  </p:clrMapOvr>
</p:sld>
</file>

<file path=ppt/slides/slide1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Calculating Subtotals,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Creating a Subtotal Row</a:t>
            </a:r>
          </a:p>
          <a:p>
            <a:pPr lvl="1"/>
            <a:r>
              <a:rPr lang="en-US" dirty="0"/>
              <a:t>Some analysis requires calculations on sections of a data range. To do this, you can add subtotals , which are summary functions that are applied to a part of a data range</a:t>
            </a:r>
          </a:p>
          <a:p>
            <a:r>
              <a:rPr lang="en-US" dirty="0"/>
              <a:t>Using the Subtotal Outline View</a:t>
            </a:r>
          </a:p>
          <a:p>
            <a:pPr lvl="1"/>
            <a:r>
              <a:rPr lang="en-US" dirty="0"/>
              <a:t>The outline tool lets you control the level of detail displayed in the worksheet.</a:t>
            </a:r>
          </a:p>
        </p:txBody>
      </p:sp>
    </p:spTree>
    <p:extLst>
      <p:ext uri="{BB962C8B-B14F-4D97-AF65-F5344CB8AC3E}">
        <p14:creationId xmlns:p14="http://schemas.microsoft.com/office/powerpoint/2010/main" val="2426710432"/>
      </p:ext>
    </p:extLst>
  </p:cSld>
  <p:clrMapOvr>
    <a:masterClrMapping/>
  </p:clrMapOvr>
</p:sld>
</file>

<file path=ppt/slides/slide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91D738-1F0A-4850-99A9-8142E360EC6F}"/>
              </a:ext>
            </a:extLst>
          </p:cNvPr>
          <p:cNvSpPr>
            <a:spLocks noGrp="1"/>
          </p:cNvSpPr>
          <p:nvPr>
            <p:ph type="body" sz="quarter" idx="11"/>
          </p:nvPr>
        </p:nvSpPr>
        <p:spPr>
          <a:xfrm>
            <a:off x="600364" y="2208225"/>
            <a:ext cx="10991272" cy="618014"/>
          </a:xfrm>
        </p:spPr>
        <p:txBody>
          <a:bodyPr/>
          <a:lstStyle/>
          <a:p>
            <a:pPr algn="ctr"/>
            <a:r>
              <a:rPr lang="en-US" b="1" dirty="0"/>
              <a:t>Module 6</a:t>
            </a:r>
            <a:endParaRPr lang="en-IN" b="1" dirty="0"/>
          </a:p>
        </p:txBody>
      </p:sp>
      <p:sp>
        <p:nvSpPr>
          <p:cNvPr id="3" name="Title 2">
            <a:extLst>
              <a:ext uri="{FF2B5EF4-FFF2-40B4-BE49-F238E27FC236}">
                <a16:creationId xmlns:a16="http://schemas.microsoft.com/office/drawing/2014/main" id="{EE76112F-4E06-4BCE-9A1B-C6CAECAFA8EE}"/>
              </a:ext>
            </a:extLst>
          </p:cNvPr>
          <p:cNvSpPr>
            <a:spLocks noGrp="1"/>
          </p:cNvSpPr>
          <p:nvPr>
            <p:ph type="title"/>
          </p:nvPr>
        </p:nvSpPr>
        <p:spPr>
          <a:xfrm>
            <a:off x="600364" y="3130800"/>
            <a:ext cx="10991272" cy="692170"/>
          </a:xfrm>
        </p:spPr>
        <p:txBody>
          <a:bodyPr/>
          <a:lstStyle/>
          <a:p>
            <a:pPr algn="ctr"/>
            <a:r>
              <a:rPr lang="en-US" dirty="0"/>
              <a:t>Managing Data with Data Tools</a:t>
            </a:r>
            <a:endParaRPr lang="en-IN" dirty="0"/>
          </a:p>
        </p:txBody>
      </p:sp>
      <p:sp>
        <p:nvSpPr>
          <p:cNvPr id="6" name="Footer Placeholder 7">
            <a:extLst>
              <a:ext uri="{FF2B5EF4-FFF2-40B4-BE49-F238E27FC236}">
                <a16:creationId xmlns:a16="http://schemas.microsoft.com/office/drawing/2014/main" id="{E40A9ECF-70D7-48BE-AB5B-910AA947B52D}"/>
              </a:ext>
            </a:extLst>
          </p:cNvPr>
          <p:cNvSpPr>
            <a:spLocks noGrp="1"/>
          </p:cNvSpPr>
          <p:nvPr>
            <p:ph type="ftr" sz="quarter" idx="3"/>
          </p:nvPr>
        </p:nvSpPr>
        <p:spPr>
          <a:xfrm>
            <a:off x="2926080" y="6419088"/>
            <a:ext cx="8859520" cy="365760"/>
          </a:xfrm>
        </p:spPr>
        <p:txBody>
          <a:bodyPr/>
          <a:lstStyle/>
          <a:p>
            <a:pPr lvl="0"/>
            <a:r>
              <a:rPr lang="en-IN" sz="1000" dirty="0">
                <a:solidFill>
                  <a:srgbClr val="FFFFFF"/>
                </a:solidFill>
              </a:rPr>
              <a:t>Carey/Pinard/Shaffer/Shellman/Vodnik</a:t>
            </a:r>
            <a:r>
              <a:rPr lang="en-US" sz="1000" dirty="0">
                <a:solidFill>
                  <a:srgbClr val="FFFFFF"/>
                </a:solidFill>
              </a:rPr>
              <a:t>, New Perspectives Collection, Microsoft</a:t>
            </a:r>
            <a:r>
              <a:rPr lang="en-US" sz="1000" baseline="30000" dirty="0">
                <a:solidFill>
                  <a:srgbClr val="FFFFFF"/>
                </a:solidFill>
              </a:rPr>
              <a:t>®</a:t>
            </a:r>
            <a:r>
              <a:rPr lang="en-US" sz="1000" dirty="0">
                <a:solidFill>
                  <a:srgbClr val="FFFFFF"/>
                </a:solidFill>
              </a:rPr>
              <a:t> Office 365</a:t>
            </a:r>
            <a:r>
              <a:rPr lang="en-US" sz="1000" baseline="30000" dirty="0">
                <a:solidFill>
                  <a:srgbClr val="FFFFFF"/>
                </a:solidFill>
              </a:rPr>
              <a:t>®</a:t>
            </a:r>
            <a:r>
              <a:rPr lang="en-US" sz="1000" dirty="0">
                <a:solidFill>
                  <a:srgbClr val="FFFFFF"/>
                </a:solidFill>
              </a:rPr>
              <a:t> &amp; Office 2019, 1</a:t>
            </a:r>
            <a:r>
              <a:rPr lang="en-US" sz="1000" baseline="30000" dirty="0">
                <a:solidFill>
                  <a:srgbClr val="FFFFFF"/>
                </a:solidFill>
              </a:rPr>
              <a:t>st</a:t>
            </a:r>
            <a:r>
              <a:rPr lang="en-US" sz="1000" dirty="0">
                <a:solidFill>
                  <a:srgbClr val="FFFFFF"/>
                </a:solidFill>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28282224"/>
      </p:ext>
    </p:extLst>
  </p:cSld>
  <p:clrMapOvr>
    <a:masterClrMapping/>
  </p:clrMapOvr>
</p:sld>
</file>

<file path=ppt/slides/slide20.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Calculating Subtotals, Part 2</a:t>
            </a:r>
            <a:endParaRPr lang="en-IN" dirty="0"/>
          </a:p>
        </p:txBody>
      </p:sp>
      <p:pic>
        <p:nvPicPr>
          <p:cNvPr id="5" name="Content Placeholder 4" descr="A Subtotal dialog box is open. The dialog box contains fields for At each change in, Use function, and Add subtotal to. The At each change in field is filled in with Office and will add a subtotal row at each change in the Office column. The Use function field contains the Sum function and will calculate the sum within each office. The Add subtotal to field contains check boxes for other columns in the worksheet, and the boxes for BASE SALARY, BONUS, and COMMISSION are checked. This will calculate the sum of base salaries, bonuses, and commissions within each office. The dialog box also contains check boxes for Replace current subtotals that replace any precious subtotals in the data range, Page break between groups, and Summary below data that adds a row containing the grand total across all offices. A button for Remove All allows you to remove all subtotal rows from the data range.">
            <a:extLst>
              <a:ext uri="{FF2B5EF4-FFF2-40B4-BE49-F238E27FC236}">
                <a16:creationId xmlns:a16="http://schemas.microsoft.com/office/drawing/2014/main" id="{9AF93525-1717-4C35-9663-AFDBD3011BF3}"/>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273182" y="1308215"/>
            <a:ext cx="11651987" cy="4360843"/>
          </a:xfrm>
          <a:prstGeom prst="rect">
            <a:avLst/>
          </a:prstGeom>
        </p:spPr>
      </p:pic>
    </p:spTree>
    <p:extLst>
      <p:ext uri="{BB962C8B-B14F-4D97-AF65-F5344CB8AC3E}">
        <p14:creationId xmlns:p14="http://schemas.microsoft.com/office/powerpoint/2010/main" val="4009062267"/>
      </p:ext>
    </p:extLst>
  </p:cSld>
  <p:clrMapOvr>
    <a:masterClrMapping/>
  </p:clrMapOvr>
</p:sld>
</file>

<file path=ppt/slides/slide2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Visual Overview: Filters and Excel Tables</a:t>
            </a:r>
            <a:endParaRPr lang="en-IN" dirty="0"/>
          </a:p>
        </p:txBody>
      </p:sp>
      <p:pic>
        <p:nvPicPr>
          <p:cNvPr id="4" name="Content Placeholder 3" descr="An&#10;Excel workbook titled N P underscore E X underscore 6 underscore Ortho dot x l s&#10;x is open in the Excel window. The worksheet contains an Excel table, a&#10;structured range of data that is managed independently from other data in the&#10;workbook. The Design tab in the Table Tools ribbon is selected and contains the&#10;Table Name field. Note: Each Excel table is assigned a name that can be referenced&#10;elsewhere in the workbook. Excel tables are organized into different structural&#10;elements such as Header Row, Total Row, First Column, and Last Column. The&#10;ribbon also has a Quick Styles button. Note: Excel tables are formatted using&#10;the Table Styles gallery in the Table Style group on the Table Tools Design&#10;tab. The Employees worksheet contains a table with columns for I D, First name&#10;of employee, Last name of employee, Full Name, Department, Hire Date, Hire&#10;Year, Office, State, and Base Salary. Each column has a filter button. Filter&#10;buttons can be used to display only records that match specified criteria. This&#10;filter displays only twelve records from a much larger data set. The worksheet&#10;shows filtered rows, or records. Records that do not match the filter criteria&#10;are hidden. A magnifier shows the formula equals left bracket LAST right&#10;bracket ampersand quotation mark comma quotation mark ampersand left bracket&#10;FIRST right bracket. In an Excel table, the field or column names are&#10;referenced using the bracket notation. Here, the First and Last fields are&#10;referenced by left bracket FIRST right bracket and left bracket LAST right&#10;bracket. A table with banded rows has alternating rows displayed with different&#10;styles for enhanced readability. The Total row, which is part of the Excel&#10;table structure, displays summary statistics of the different table columns.&#10;The Total in cell J535 displays the sum of the Base Salary column.">
            <a:extLst>
              <a:ext uri="{FF2B5EF4-FFF2-40B4-BE49-F238E27FC236}">
                <a16:creationId xmlns:a16="http://schemas.microsoft.com/office/drawing/2014/main" id="{D16E9AD7-541F-41F5-A258-E30B631CB5AE}"/>
              </a:ext>
            </a:extLst>
          </p:cNvPr>
          <p:cNvPicPr>
            <a:picLocks noGrp="1" noChangeAspect="1"/>
          </p:cNvPicPr>
          <p:nvPr>
            <p:ph sz="quarter" idx="17"/>
          </p:nvPr>
        </p:nvPicPr>
        <p:blipFill>
          <a:blip r:embed="rId2"/>
          <a:stretch>
            <a:fillRect/>
          </a:stretch>
        </p:blipFill>
        <p:spPr>
          <a:xfrm>
            <a:off x="618956" y="1154465"/>
            <a:ext cx="10960436" cy="5006427"/>
          </a:xfrm>
          <a:prstGeom prst="rect">
            <a:avLst/>
          </a:prstGeom>
        </p:spPr>
      </p:pic>
    </p:spTree>
    <p:extLst>
      <p:ext uri="{BB962C8B-B14F-4D97-AF65-F5344CB8AC3E}">
        <p14:creationId xmlns:p14="http://schemas.microsoft.com/office/powerpoint/2010/main" val="1510586483"/>
      </p:ext>
    </p:extLst>
  </p:cSld>
  <p:clrMapOvr>
    <a:masterClrMapping/>
  </p:clrMapOvr>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Locating Cells Within a Worksheet,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Finding and Selecting Multiple Cells</a:t>
            </a:r>
          </a:p>
          <a:p>
            <a:pPr lvl="1"/>
            <a:r>
              <a:rPr lang="en-US" dirty="0"/>
              <a:t>Find &amp; Select can locate cells that match a specified criterion. For example, you can use Find &amp; Select to locate employees by their last name, base salary, or date of hire.</a:t>
            </a:r>
          </a:p>
          <a:p>
            <a:r>
              <a:rPr lang="en-US" dirty="0"/>
              <a:t>Finding Cells by Type</a:t>
            </a:r>
          </a:p>
          <a:p>
            <a:pPr lvl="1"/>
            <a:r>
              <a:rPr lang="en-US" dirty="0"/>
              <a:t>Find &amp; Select can also locate cells based on criteria other than cell value, such as whether the cell contains a formula, constant, blank, or conditional formatting rule.</a:t>
            </a:r>
          </a:p>
        </p:txBody>
      </p:sp>
    </p:spTree>
    <p:extLst>
      <p:ext uri="{BB962C8B-B14F-4D97-AF65-F5344CB8AC3E}">
        <p14:creationId xmlns:p14="http://schemas.microsoft.com/office/powerpoint/2010/main" val="310224604"/>
      </p:ext>
    </p:extLst>
  </p:cSld>
  <p:clrMapOvr>
    <a:masterClrMapping/>
  </p:clrMapOvr>
</p:sld>
</file>

<file path=ppt/slides/slide2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Locating Cells Within a Worksheet, Part 2</a:t>
            </a:r>
            <a:endParaRPr lang="en-IN" dirty="0"/>
          </a:p>
        </p:txBody>
      </p:sp>
      <p:pic>
        <p:nvPicPr>
          <p:cNvPr id="5" name="Content Placeholder 4" descr="A Find and Replace dialog box is open. A field for Find what is filled in with 4,500 dollars which allows you to find cells displaying this value. The Options button has been selected and contains fields for Within, Search, and Look in. The Within field is set to Sheet, which searches only the current worksheet. The Look in field is set to Values, which searches the value displayed in the cell. A checkbox for Match entire cell contents has been selected. This limits the search to cells displaying only 4,500 dollars. The Find All button has been selected and displays all of the matching cells. A table has columns for Book, Sheet, Name, Cell, Value, and Formula and shows cells that match the search criteria.">
            <a:extLst>
              <a:ext uri="{FF2B5EF4-FFF2-40B4-BE49-F238E27FC236}">
                <a16:creationId xmlns:a16="http://schemas.microsoft.com/office/drawing/2014/main" id="{3D9AA349-A19A-4837-B60D-4885DD42F011}"/>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257273" y="1308597"/>
            <a:ext cx="11683802" cy="4757980"/>
          </a:xfrm>
          <a:prstGeom prst="rect">
            <a:avLst/>
          </a:prstGeom>
        </p:spPr>
      </p:pic>
    </p:spTree>
    <p:extLst>
      <p:ext uri="{BB962C8B-B14F-4D97-AF65-F5344CB8AC3E}">
        <p14:creationId xmlns:p14="http://schemas.microsoft.com/office/powerpoint/2010/main" val="1227009407"/>
      </p:ext>
    </p:extLst>
  </p:cSld>
  <p:clrMapOvr>
    <a:masterClrMapping/>
  </p:clrMapOvr>
</p:sld>
</file>

<file path=ppt/slides/slide2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Filtering Data,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Filtering Based on One Field</a:t>
            </a:r>
          </a:p>
          <a:p>
            <a:pPr lvl="1"/>
            <a:r>
              <a:rPr lang="en-US" dirty="0"/>
              <a:t>Filtering data hides the rows whose values do not match the search criteria. Those rows are not removed from the worksheet. They can be redisplayed by removing the filter or applying a new filter</a:t>
            </a:r>
          </a:p>
        </p:txBody>
      </p:sp>
    </p:spTree>
    <p:extLst>
      <p:ext uri="{BB962C8B-B14F-4D97-AF65-F5344CB8AC3E}">
        <p14:creationId xmlns:p14="http://schemas.microsoft.com/office/powerpoint/2010/main" val="1357820996"/>
      </p:ext>
    </p:extLst>
  </p:cSld>
  <p:clrMapOvr>
    <a:masterClrMapping/>
  </p:clrMapOvr>
</p:sld>
</file>

<file path=ppt/slides/slide25.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Filtering Data, Part 2</a:t>
            </a:r>
            <a:endParaRPr lang="en-IN" dirty="0"/>
          </a:p>
        </p:txBody>
      </p:sp>
      <p:pic>
        <p:nvPicPr>
          <p:cNvPr id="6" name="Content Placeholder 5" descr="A filtered worksheet is shown. A button on the rightmost side of each column is a filter button. The filter menu is open and contains sort options for the selected field. The menu also contains a menu of text filters. Within the Text Filters menu, several check boxes appear. The Select All checkbox displays all Office records. The remaining check boxes allow you to select unique values of the Office field.">
            <a:extLst>
              <a:ext uri="{FF2B5EF4-FFF2-40B4-BE49-F238E27FC236}">
                <a16:creationId xmlns:a16="http://schemas.microsoft.com/office/drawing/2014/main" id="{A33C96AA-12AC-4AD1-9AE0-288879F539E9}"/>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123002" y="1119269"/>
            <a:ext cx="9952344" cy="5120603"/>
          </a:xfrm>
          <a:prstGeom prst="rect">
            <a:avLst/>
          </a:prstGeom>
        </p:spPr>
      </p:pic>
    </p:spTree>
    <p:extLst>
      <p:ext uri="{BB962C8B-B14F-4D97-AF65-F5344CB8AC3E}">
        <p14:creationId xmlns:p14="http://schemas.microsoft.com/office/powerpoint/2010/main" val="899571606"/>
      </p:ext>
    </p:extLst>
  </p:cSld>
  <p:clrMapOvr>
    <a:masterClrMapping/>
  </p:clrMapOvr>
</p:sld>
</file>

<file path=ppt/slides/slide2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Filtering Data, Part 3</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Filtering Based on Multiple Columns</a:t>
            </a:r>
          </a:p>
          <a:p>
            <a:pPr lvl="1"/>
            <a:r>
              <a:rPr lang="en-US" dirty="0"/>
              <a:t>You can filter a data range based on criteria from multiple fields. Each additional filter reduces the number of records displayed since a record has to fulfill all filter criteria to be selected. </a:t>
            </a:r>
          </a:p>
          <a:p>
            <a:pPr lvl="1"/>
            <a:r>
              <a:rPr lang="en-US" dirty="0"/>
              <a:t>To use filters from multiple fields, select the filter button from other column headers in the data range.</a:t>
            </a:r>
          </a:p>
        </p:txBody>
      </p:sp>
    </p:spTree>
    <p:extLst>
      <p:ext uri="{BB962C8B-B14F-4D97-AF65-F5344CB8AC3E}">
        <p14:creationId xmlns:p14="http://schemas.microsoft.com/office/powerpoint/2010/main" val="2732812392"/>
      </p:ext>
    </p:extLst>
  </p:cSld>
  <p:clrMapOvr>
    <a:masterClrMapping/>
  </p:clrMapOvr>
</p:sld>
</file>

<file path=ppt/slides/slide2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Filtering Data, Part 4</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Using Criteria Filters</a:t>
            </a:r>
          </a:p>
          <a:p>
            <a:pPr lvl="1"/>
            <a:r>
              <a:rPr lang="en-US" dirty="0"/>
              <a:t>The filters created are limited to selecting records for fields matching a specific value or set of values. </a:t>
            </a:r>
          </a:p>
          <a:p>
            <a:pPr lvl="1"/>
            <a:r>
              <a:rPr lang="en-US" dirty="0"/>
              <a:t>For more general criteria, you can create criteria filters, which are expression involving dates and times, numeric values, and text strings.</a:t>
            </a:r>
          </a:p>
          <a:p>
            <a:r>
              <a:rPr lang="en-US" dirty="0"/>
              <a:t>Clearing Filters</a:t>
            </a:r>
          </a:p>
          <a:p>
            <a:pPr lvl="1"/>
            <a:r>
              <a:rPr lang="en-US" dirty="0"/>
              <a:t>Once you have the information you need from the filtered data range, you can clear all the filters, revealing any hidden rows and columns. You’ll clear the date filters from the employees list.</a:t>
            </a:r>
          </a:p>
        </p:txBody>
      </p:sp>
    </p:spTree>
    <p:extLst>
      <p:ext uri="{BB962C8B-B14F-4D97-AF65-F5344CB8AC3E}">
        <p14:creationId xmlns:p14="http://schemas.microsoft.com/office/powerpoint/2010/main" val="1726491946"/>
      </p:ext>
    </p:extLst>
  </p:cSld>
  <p:clrMapOvr>
    <a:masterClrMapping/>
  </p:clrMapOvr>
</p:sld>
</file>

<file path=ppt/slides/slide2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Filtering Data, Part 5</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Applying an Advanced Filter</a:t>
            </a:r>
          </a:p>
          <a:p>
            <a:pPr lvl="1"/>
            <a:r>
              <a:rPr lang="en-US" dirty="0"/>
              <a:t>Advanced filtering provides a way of writing more complicated filter criteria that involve expression that combine fields using the AND </a:t>
            </a:r>
            <a:r>
              <a:rPr lang="en-US" dirty="0" err="1"/>
              <a:t>and</a:t>
            </a:r>
            <a:r>
              <a:rPr lang="en-US" dirty="0"/>
              <a:t> OR logical operators. </a:t>
            </a:r>
          </a:p>
          <a:p>
            <a:pPr lvl="1"/>
            <a:r>
              <a:rPr lang="en-US" dirty="0"/>
              <a:t>To write an advanced filter, you must define a criteria range that lays out the specifications of the filter</a:t>
            </a:r>
          </a:p>
        </p:txBody>
      </p:sp>
    </p:spTree>
    <p:extLst>
      <p:ext uri="{BB962C8B-B14F-4D97-AF65-F5344CB8AC3E}">
        <p14:creationId xmlns:p14="http://schemas.microsoft.com/office/powerpoint/2010/main" val="1063624551"/>
      </p:ext>
    </p:extLst>
  </p:cSld>
  <p:clrMapOvr>
    <a:masterClrMapping/>
  </p:clrMapOvr>
</p:sld>
</file>

<file path=ppt/slides/slide2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Creating an Excel Table,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3"/>
            <a:ext cx="10711543" cy="4934515"/>
          </a:xfrm>
        </p:spPr>
        <p:txBody>
          <a:bodyPr/>
          <a:lstStyle/>
          <a:p>
            <a:r>
              <a:rPr lang="en-US" dirty="0"/>
              <a:t>Converting a Range to a Table</a:t>
            </a:r>
          </a:p>
          <a:p>
            <a:pPr lvl="1"/>
            <a:r>
              <a:rPr lang="en-US" dirty="0"/>
              <a:t>Excel tables support several features that are not available with data ranges, including:</a:t>
            </a:r>
          </a:p>
          <a:p>
            <a:pPr lvl="2"/>
            <a:r>
              <a:rPr lang="en-US" dirty="0"/>
              <a:t>Sorting and filtering tools built into the table itself</a:t>
            </a:r>
          </a:p>
          <a:p>
            <a:pPr lvl="2"/>
            <a:r>
              <a:rPr lang="en-US" dirty="0"/>
              <a:t>Table styles to format different features of the table, including banded rows and columns</a:t>
            </a:r>
          </a:p>
          <a:p>
            <a:pPr lvl="2"/>
            <a:r>
              <a:rPr lang="en-US" dirty="0"/>
              <a:t>Automatic insertion of a totals row containing summary statistics for each field, which update as records are inserted or deleted</a:t>
            </a:r>
          </a:p>
          <a:p>
            <a:pPr lvl="2"/>
            <a:r>
              <a:rPr lang="en-US" dirty="0"/>
              <a:t>Calculated values that use field names rather than cell references to make formulas easier to write and understand</a:t>
            </a:r>
          </a:p>
          <a:p>
            <a:pPr lvl="2"/>
            <a:r>
              <a:rPr lang="en-US" dirty="0"/>
              <a:t>Named references to different parts of the table structure, including table columns, total rows, and header rows</a:t>
            </a:r>
          </a:p>
        </p:txBody>
      </p:sp>
    </p:spTree>
    <p:extLst>
      <p:ext uri="{BB962C8B-B14F-4D97-AF65-F5344CB8AC3E}">
        <p14:creationId xmlns:p14="http://schemas.microsoft.com/office/powerpoint/2010/main" val="225040020"/>
      </p:ext>
    </p:extLst>
  </p:cSld>
  <p:clrMapOvr>
    <a:masterClrMapping/>
  </p:clrMapOvr>
</p:sld>
</file>

<file path=ppt/slides/slide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Objectives,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Split a workbook window into panes</a:t>
            </a:r>
          </a:p>
          <a:p>
            <a:r>
              <a:rPr lang="en-US" dirty="0"/>
              <a:t>Highlight and remove duplicate values in a data range</a:t>
            </a:r>
          </a:p>
          <a:p>
            <a:r>
              <a:rPr lang="en-US" dirty="0"/>
              <a:t>Sort a data range by one or more fields</a:t>
            </a:r>
          </a:p>
          <a:p>
            <a:r>
              <a:rPr lang="en-US" dirty="0"/>
              <a:t>Add subtotals to a data range</a:t>
            </a:r>
          </a:p>
        </p:txBody>
      </p:sp>
    </p:spTree>
    <p:extLst>
      <p:ext uri="{BB962C8B-B14F-4D97-AF65-F5344CB8AC3E}">
        <p14:creationId xmlns:p14="http://schemas.microsoft.com/office/powerpoint/2010/main" val="2441027956"/>
      </p:ext>
    </p:extLst>
  </p:cSld>
  <p:clrMapOvr>
    <a:masterClrMapping/>
  </p:clrMapOvr>
</p:sld>
</file>

<file path=ppt/slides/slide3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Creating an Excel Table, Part 2</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3"/>
            <a:ext cx="10711543" cy="4934515"/>
          </a:xfrm>
        </p:spPr>
        <p:txBody>
          <a:bodyPr/>
          <a:lstStyle/>
          <a:p>
            <a:r>
              <a:rPr lang="en-US" dirty="0"/>
              <a:t>An Excel table has the following structural elements:</a:t>
            </a:r>
          </a:p>
          <a:p>
            <a:pPr lvl="1"/>
            <a:r>
              <a:rPr lang="en-US" dirty="0"/>
              <a:t>Header row</a:t>
            </a:r>
            <a:r>
              <a:rPr lang="en-IN" dirty="0"/>
              <a:t>—</a:t>
            </a:r>
            <a:r>
              <a:rPr lang="en-US" dirty="0"/>
              <a:t>The first row of the table containing the field names</a:t>
            </a:r>
          </a:p>
          <a:p>
            <a:pPr lvl="1"/>
            <a:r>
              <a:rPr lang="en-US" dirty="0"/>
              <a:t>Total row</a:t>
            </a:r>
            <a:r>
              <a:rPr lang="en-IN" dirty="0"/>
              <a:t>—</a:t>
            </a:r>
            <a:r>
              <a:rPr lang="en-US" dirty="0"/>
              <a:t>A row at the bottom of the table containing summary statistics for selected fields</a:t>
            </a:r>
          </a:p>
          <a:p>
            <a:pPr lvl="1"/>
            <a:r>
              <a:rPr lang="en-US" dirty="0"/>
              <a:t>First column</a:t>
            </a:r>
            <a:r>
              <a:rPr lang="en-IN" dirty="0"/>
              <a:t>—</a:t>
            </a:r>
            <a:r>
              <a:rPr lang="en-US" dirty="0"/>
              <a:t>The leftmost column of the table</a:t>
            </a:r>
          </a:p>
          <a:p>
            <a:pPr lvl="1"/>
            <a:r>
              <a:rPr lang="en-US" dirty="0"/>
              <a:t>Last column</a:t>
            </a:r>
            <a:r>
              <a:rPr lang="en-IN" dirty="0"/>
              <a:t>—</a:t>
            </a:r>
            <a:r>
              <a:rPr lang="en-US" dirty="0"/>
              <a:t>The rightmost column of the table</a:t>
            </a:r>
          </a:p>
          <a:p>
            <a:pPr lvl="1"/>
            <a:r>
              <a:rPr lang="en-US" dirty="0"/>
              <a:t>Banded rows</a:t>
            </a:r>
            <a:r>
              <a:rPr lang="en-IN" dirty="0"/>
              <a:t>—</a:t>
            </a:r>
            <a:r>
              <a:rPr lang="en-US" dirty="0"/>
              <a:t>The odd- and even-numbered rows of the table formatted differently to make records easier to distinguish</a:t>
            </a:r>
          </a:p>
          <a:p>
            <a:pPr lvl="1"/>
            <a:r>
              <a:rPr lang="en-US" dirty="0"/>
              <a:t>Banded columns—The odd- and even-numbered columns of the table formatted differently to make fields easier to distinguish</a:t>
            </a:r>
          </a:p>
          <a:p>
            <a:pPr lvl="1"/>
            <a:r>
              <a:rPr lang="en-US" dirty="0"/>
              <a:t>Filter buttons—Buttons next to each field name for filtering and sorting the table data</a:t>
            </a:r>
          </a:p>
        </p:txBody>
      </p:sp>
    </p:spTree>
    <p:extLst>
      <p:ext uri="{BB962C8B-B14F-4D97-AF65-F5344CB8AC3E}">
        <p14:creationId xmlns:p14="http://schemas.microsoft.com/office/powerpoint/2010/main" val="4183019192"/>
      </p:ext>
    </p:extLst>
  </p:cSld>
  <p:clrMapOvr>
    <a:masterClrMapping/>
  </p:clrMapOvr>
</p:sld>
</file>

<file path=ppt/slides/slide31.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Creating an Excel Table, Part 3</a:t>
            </a:r>
            <a:endParaRPr lang="en-IN" dirty="0"/>
          </a:p>
        </p:txBody>
      </p:sp>
      <p:pic>
        <p:nvPicPr>
          <p:cNvPr id="5" name="Content Placeholder 4" descr="An Excel worksheet is displayed with the employees data converted to an Excel table. An Excel workbook titled N P underscore E X underscore 6 underscore Ortho dot x l s x is open in the Excel window. In the selected Design tab of the Table Tools ribbon, the Excel table name is displayed in the Properties group; check boxes for Header Row, Total Row, and Banded Rows in the Table Style Options group represent the structural elements of an Excel table; and the Table Styles group contains built-in table styles. The worksheet shows a table with alternating colors for each row called banded rows. Every column header, or field name, has a filter button.">
            <a:extLst>
              <a:ext uri="{FF2B5EF4-FFF2-40B4-BE49-F238E27FC236}">
                <a16:creationId xmlns:a16="http://schemas.microsoft.com/office/drawing/2014/main" id="{B248A3A8-2131-480B-8036-97BE07D03119}"/>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392505" y="1190060"/>
            <a:ext cx="9413338" cy="5053887"/>
          </a:xfrm>
          <a:prstGeom prst="rect">
            <a:avLst/>
          </a:prstGeom>
        </p:spPr>
      </p:pic>
    </p:spTree>
    <p:extLst>
      <p:ext uri="{BB962C8B-B14F-4D97-AF65-F5344CB8AC3E}">
        <p14:creationId xmlns:p14="http://schemas.microsoft.com/office/powerpoint/2010/main" val="3270042088"/>
      </p:ext>
    </p:extLst>
  </p:cSld>
  <p:clrMapOvr>
    <a:masterClrMapping/>
  </p:clrMapOvr>
</p:sld>
</file>

<file path=ppt/slides/slide3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Creating an Excel Table, Part 4</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3"/>
            <a:ext cx="10711543" cy="4934515"/>
          </a:xfrm>
        </p:spPr>
        <p:txBody>
          <a:bodyPr/>
          <a:lstStyle/>
          <a:p>
            <a:r>
              <a:rPr lang="en-US" dirty="0"/>
              <a:t>Using Table Styles</a:t>
            </a:r>
          </a:p>
          <a:p>
            <a:pPr lvl="1"/>
            <a:r>
              <a:rPr lang="en-US" dirty="0"/>
              <a:t>Because an Excel table is composed of structural elements, you can apply styles to different parts of the table</a:t>
            </a:r>
          </a:p>
          <a:p>
            <a:pPr lvl="1"/>
            <a:r>
              <a:rPr lang="en-US" dirty="0"/>
              <a:t>Table styles do not, by default, override the formatting applied to individual cells</a:t>
            </a:r>
          </a:p>
          <a:p>
            <a:r>
              <a:rPr lang="en-US" dirty="0"/>
              <a:t>Adding a Total Row</a:t>
            </a:r>
          </a:p>
          <a:p>
            <a:pPr lvl="1"/>
            <a:r>
              <a:rPr lang="en-US" dirty="0"/>
              <a:t>A useful table element for data analysis is the Total row, which is added to the end of the table after the last data record. The Total row calculates summary statistics, including the average, sum, minimum, and maximum of select fields within the table.</a:t>
            </a:r>
          </a:p>
        </p:txBody>
      </p:sp>
    </p:spTree>
    <p:extLst>
      <p:ext uri="{BB962C8B-B14F-4D97-AF65-F5344CB8AC3E}">
        <p14:creationId xmlns:p14="http://schemas.microsoft.com/office/powerpoint/2010/main" val="3839401543"/>
      </p:ext>
    </p:extLst>
  </p:cSld>
  <p:clrMapOvr>
    <a:masterClrMapping/>
  </p:clrMapOvr>
</p:sld>
</file>

<file path=ppt/slides/slide3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Creating an Excel Table, Part 5</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3"/>
            <a:ext cx="10711543" cy="4934515"/>
          </a:xfrm>
        </p:spPr>
        <p:txBody>
          <a:bodyPr/>
          <a:lstStyle/>
          <a:p>
            <a:r>
              <a:rPr lang="en-US" dirty="0"/>
              <a:t>Adding and Deleting Records</a:t>
            </a:r>
          </a:p>
          <a:p>
            <a:pPr lvl="1"/>
            <a:r>
              <a:rPr lang="en-US" dirty="0"/>
              <a:t>When you add or delete records within an Excel table, the table adjusts to the new contents. </a:t>
            </a:r>
          </a:p>
          <a:p>
            <a:pPr lvl="1"/>
            <a:r>
              <a:rPr lang="en-US" dirty="0"/>
              <a:t>The format applied to the banded rows updates to accommodate the new data set size. The calculations in the Total row reflect the new data.</a:t>
            </a:r>
          </a:p>
        </p:txBody>
      </p:sp>
    </p:spTree>
    <p:extLst>
      <p:ext uri="{BB962C8B-B14F-4D97-AF65-F5344CB8AC3E}">
        <p14:creationId xmlns:p14="http://schemas.microsoft.com/office/powerpoint/2010/main" val="1165636977"/>
      </p:ext>
    </p:extLst>
  </p:cSld>
  <p:clrMapOvr>
    <a:masterClrMapping/>
  </p:clrMapOvr>
</p:sld>
</file>

<file path=ppt/slides/slide3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Creating an Excel Table, Part 6</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3"/>
            <a:ext cx="10711543" cy="4934515"/>
          </a:xfrm>
        </p:spPr>
        <p:txBody>
          <a:bodyPr/>
          <a:lstStyle/>
          <a:p>
            <a:r>
              <a:rPr lang="en-US" dirty="0"/>
              <a:t>Creating a Calculated Field</a:t>
            </a:r>
          </a:p>
          <a:p>
            <a:pPr lvl="1"/>
            <a:r>
              <a:rPr lang="en-US" dirty="0"/>
              <a:t>So far, all of the fields in the table contain entered values. A field can also contain a formula that references other fields in the table. </a:t>
            </a:r>
          </a:p>
          <a:p>
            <a:pPr lvl="1"/>
            <a:r>
              <a:rPr lang="en-US" dirty="0"/>
              <a:t>Such a field is called a calculated field, and it updates automatically as other field values in the table change. Instead of cell references, formulas in a calculated field use field names enclosed in brackets as follows: </a:t>
            </a:r>
            <a:r>
              <a:rPr lang="en-US" b="1" dirty="0"/>
              <a:t>[</a:t>
            </a:r>
            <a:r>
              <a:rPr lang="en-US" dirty="0"/>
              <a:t>field</a:t>
            </a:r>
            <a:r>
              <a:rPr lang="en-US" b="1" dirty="0"/>
              <a:t>]</a:t>
            </a:r>
            <a:endParaRPr lang="en-US" dirty="0"/>
          </a:p>
        </p:txBody>
      </p:sp>
    </p:spTree>
    <p:extLst>
      <p:ext uri="{BB962C8B-B14F-4D97-AF65-F5344CB8AC3E}">
        <p14:creationId xmlns:p14="http://schemas.microsoft.com/office/powerpoint/2010/main" val="947727902"/>
      </p:ext>
    </p:extLst>
  </p:cSld>
  <p:clrMapOvr>
    <a:masterClrMapping/>
  </p:clrMapOvr>
</p:sld>
</file>

<file path=ppt/slides/slide3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Creating an Excel Table, Part 7</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3"/>
            <a:ext cx="10711543" cy="4934515"/>
          </a:xfrm>
        </p:spPr>
        <p:txBody>
          <a:bodyPr/>
          <a:lstStyle/>
          <a:p>
            <a:r>
              <a:rPr lang="en-US" dirty="0"/>
              <a:t>Structural References and Excel Tables</a:t>
            </a:r>
          </a:p>
          <a:p>
            <a:pPr lvl="1"/>
            <a:r>
              <a:rPr lang="en-US" dirty="0"/>
              <a:t>References to fields and elements in an Excel table are called structural references and are enclosed within square brackets [ ]. </a:t>
            </a:r>
          </a:p>
          <a:p>
            <a:pPr lvl="1"/>
            <a:r>
              <a:rPr lang="en-US" dirty="0"/>
              <a:t>An important symbol in a structural reference is the @ symbol, which refers to the current record or row within the table</a:t>
            </a:r>
          </a:p>
        </p:txBody>
      </p:sp>
    </p:spTree>
    <p:extLst>
      <p:ext uri="{BB962C8B-B14F-4D97-AF65-F5344CB8AC3E}">
        <p14:creationId xmlns:p14="http://schemas.microsoft.com/office/powerpoint/2010/main" val="3942493887"/>
      </p:ext>
    </p:extLst>
  </p:cSld>
  <p:clrMapOvr>
    <a:masterClrMapping/>
  </p:clrMapOvr>
</p:sld>
</file>

<file path=ppt/slides/slide3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Visual Overview: Slicers and Dashboards</a:t>
            </a:r>
            <a:endParaRPr lang="en-IN" dirty="0"/>
          </a:p>
        </p:txBody>
      </p:sp>
      <p:pic>
        <p:nvPicPr>
          <p:cNvPr id="4" name="Content Placeholder 3" descr="An&#10;Excel workbook titled M P underscore E X underscore 6 underscore Ortho dot x l s&#10;x is open in the Excel window. The Options tab in the Slicer Tools ribbon is&#10;selected and contains buttons for slicers. A slicer is an object used to filter&#10;data in an Excel table and appears on the left side of the worksheet. It has a&#10;button for each unique value in the field. The Slicer Tools Options tab appears&#10;when a slicer is selected. Within the Buttons group of the Options tab, there&#10;is a field for Columns. Slicer buttons are arranged in columns. Three slicers&#10;are shown and labeled HIRE YEAR, OFFICE, and DEPARTMENT. The HIRE YEAR slicer&#10;buttons are arranged in three columns. The Clear Filter button in each slicer&#10;removes all criteria from the slicer. Selected criteria are highlighted in the&#10;slicer. In the OFFICE slicer, the Boston office is selected. The Multi-Select&#10;button lets one select multiple categories in a slicer. In the DEPARTMENT slicer,&#10;the Accounting Finance, and Marketing departments are selected. This worksheet&#10;is called a dashboard, a page or screen providing informative visuals of data,&#10;key performance indicators, and statistics. The dashboard shows a histogram and&#10;two tables. The Summary table has entries for Employees, Total Wages, Average&#10;Wage, Minimum Wage, and Maximum Wage. A magnifier shows that the SUBTOTAL&#10;function is used to calculate summary statistics from filtered data. The table&#10;titled Employee Lookup has entries for I D, Full Name, Department, Office, and&#10;Wages. A magnifier shows that the V LOOKUP function can be used to lookup field&#10;values from Excel tables.">
            <a:extLst>
              <a:ext uri="{FF2B5EF4-FFF2-40B4-BE49-F238E27FC236}">
                <a16:creationId xmlns:a16="http://schemas.microsoft.com/office/drawing/2014/main" id="{9D95A4D0-B4F3-45D6-B2AC-359958FA3A51}"/>
              </a:ext>
            </a:extLst>
          </p:cNvPr>
          <p:cNvPicPr>
            <a:picLocks noGrp="1" noChangeAspect="1"/>
          </p:cNvPicPr>
          <p:nvPr>
            <p:ph sz="quarter" idx="17"/>
          </p:nvPr>
        </p:nvPicPr>
        <p:blipFill>
          <a:blip r:embed="rId2"/>
          <a:stretch>
            <a:fillRect/>
          </a:stretch>
        </p:blipFill>
        <p:spPr>
          <a:xfrm>
            <a:off x="1110477" y="1173435"/>
            <a:ext cx="9977394" cy="5072439"/>
          </a:xfrm>
          <a:prstGeom prst="rect">
            <a:avLst/>
          </a:prstGeom>
        </p:spPr>
      </p:pic>
    </p:spTree>
    <p:extLst>
      <p:ext uri="{BB962C8B-B14F-4D97-AF65-F5344CB8AC3E}">
        <p14:creationId xmlns:p14="http://schemas.microsoft.com/office/powerpoint/2010/main" val="969713617"/>
      </p:ext>
    </p:extLst>
  </p:cSld>
  <p:clrMapOvr>
    <a:masterClrMapping/>
  </p:clrMapOvr>
</p:sld>
</file>

<file path=ppt/slides/slide3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Filtering Data with Slicers,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3"/>
            <a:ext cx="10711543" cy="4934515"/>
          </a:xfrm>
        </p:spPr>
        <p:txBody>
          <a:bodyPr/>
          <a:lstStyle/>
          <a:p>
            <a:r>
              <a:rPr lang="en-US" dirty="0"/>
              <a:t>Creating a Slicer to Filter a PivotTable</a:t>
            </a:r>
          </a:p>
          <a:p>
            <a:pPr lvl="1"/>
            <a:r>
              <a:rPr lang="en-US" dirty="0"/>
              <a:t>Another way to filter a PivotTable is with a slicer</a:t>
            </a:r>
          </a:p>
          <a:p>
            <a:pPr lvl="1"/>
            <a:r>
              <a:rPr lang="en-US" dirty="0"/>
              <a:t>Can create a slicer for any field in the PivotTable Fields pane</a:t>
            </a:r>
          </a:p>
          <a:p>
            <a:pPr lvl="1"/>
            <a:r>
              <a:rPr lang="en-US" dirty="0"/>
              <a:t>The slicer contains a button for each unique value in that field</a:t>
            </a:r>
          </a:p>
          <a:p>
            <a:pPr lvl="1"/>
            <a:r>
              <a:rPr lang="en-US" dirty="0"/>
              <a:t>You can format the slicer and its buttons, changing its style, height, and width</a:t>
            </a:r>
          </a:p>
          <a:p>
            <a:pPr lvl="1"/>
            <a:r>
              <a:rPr lang="en-US" dirty="0"/>
              <a:t>You can create more than one slicer at a time</a:t>
            </a:r>
          </a:p>
        </p:txBody>
      </p:sp>
    </p:spTree>
    <p:extLst>
      <p:ext uri="{BB962C8B-B14F-4D97-AF65-F5344CB8AC3E}">
        <p14:creationId xmlns:p14="http://schemas.microsoft.com/office/powerpoint/2010/main" val="4046840102"/>
      </p:ext>
    </p:extLst>
  </p:cSld>
  <p:clrMapOvr>
    <a:masterClrMapping/>
  </p:clrMapOvr>
</p:sld>
</file>

<file path=ppt/slides/slide38.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Filtering Data with Slicers, Part 2</a:t>
            </a:r>
            <a:endParaRPr lang="en-IN" dirty="0"/>
          </a:p>
        </p:txBody>
      </p:sp>
      <p:pic>
        <p:nvPicPr>
          <p:cNvPr id="5" name="Content Placeholder 4" descr="An Excel workbook shows the Employees underscore T b l table. The Options tab is selected and the Slicer Options tab is added to the title ribbon. The Slicer Options tab contains the Slicer Styles group, which shows a gallery of slicer styles. The slicers DEPARTMENT, a slicer for the Department field, HIRE YEAR, a slicer for the Hire Year, and OFFICE, a slicer for the Office field, are displayed. The Multi-Select button within each slicer allows you to select more than one category. The Clear Filter button within each slicer allows you to remove filters from the table.">
            <a:extLst>
              <a:ext uri="{FF2B5EF4-FFF2-40B4-BE49-F238E27FC236}">
                <a16:creationId xmlns:a16="http://schemas.microsoft.com/office/drawing/2014/main" id="{2B2E854E-B74C-4700-9542-83056E37FB6B}"/>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307744" y="1146308"/>
            <a:ext cx="9582863" cy="5096433"/>
          </a:xfrm>
          <a:prstGeom prst="rect">
            <a:avLst/>
          </a:prstGeom>
        </p:spPr>
      </p:pic>
    </p:spTree>
    <p:extLst>
      <p:ext uri="{BB962C8B-B14F-4D97-AF65-F5344CB8AC3E}">
        <p14:creationId xmlns:p14="http://schemas.microsoft.com/office/powerpoint/2010/main" val="1013355432"/>
      </p:ext>
    </p:extLst>
  </p:cSld>
  <p:clrMapOvr>
    <a:masterClrMapping/>
  </p:clrMapOvr>
</p:sld>
</file>

<file path=ppt/slides/slide3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Creating a Dashboard,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3"/>
            <a:ext cx="10711543" cy="4934515"/>
          </a:xfrm>
        </p:spPr>
        <p:txBody>
          <a:bodyPr/>
          <a:lstStyle/>
          <a:p>
            <a:r>
              <a:rPr lang="en-US" dirty="0"/>
              <a:t>A dashboard is a page or screen providing informative visuals of data, key performance indicators, and statistics. </a:t>
            </a:r>
          </a:p>
          <a:p>
            <a:r>
              <a:rPr lang="en-US" dirty="0"/>
              <a:t>Most dashboards contain interactive tools to help users explore data under different conditions and assumptions.</a:t>
            </a:r>
          </a:p>
          <a:p>
            <a:r>
              <a:rPr lang="en-US" dirty="0"/>
              <a:t>Formatting a Slicer</a:t>
            </a:r>
          </a:p>
          <a:p>
            <a:pPr lvl="1"/>
            <a:r>
              <a:rPr lang="en-US" dirty="0"/>
              <a:t>By default, slicer buttons are arranged in a single column. You can increase the number of the columns by formatting the slicer.</a:t>
            </a:r>
          </a:p>
        </p:txBody>
      </p:sp>
    </p:spTree>
    <p:extLst>
      <p:ext uri="{BB962C8B-B14F-4D97-AF65-F5344CB8AC3E}">
        <p14:creationId xmlns:p14="http://schemas.microsoft.com/office/powerpoint/2010/main" val="134279935"/>
      </p:ext>
    </p:extLst>
  </p:cSld>
  <p:clrMapOvr>
    <a:masterClrMapping/>
  </p:clrMapOvr>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Objectives, Part 2</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Find and select workbook cells</a:t>
            </a:r>
          </a:p>
          <a:p>
            <a:r>
              <a:rPr lang="en-US" dirty="0"/>
              <a:t>Filter data based on one or more fields</a:t>
            </a:r>
          </a:p>
          <a:p>
            <a:r>
              <a:rPr lang="en-US" dirty="0"/>
              <a:t>Create an advanced filter</a:t>
            </a:r>
          </a:p>
          <a:p>
            <a:r>
              <a:rPr lang="en-US" dirty="0"/>
              <a:t>Convert a data range to an Excel table</a:t>
            </a:r>
          </a:p>
          <a:p>
            <a:r>
              <a:rPr lang="en-US" dirty="0"/>
              <a:t>Work with table styles and table elements</a:t>
            </a:r>
          </a:p>
        </p:txBody>
      </p:sp>
    </p:spTree>
    <p:extLst>
      <p:ext uri="{BB962C8B-B14F-4D97-AF65-F5344CB8AC3E}">
        <p14:creationId xmlns:p14="http://schemas.microsoft.com/office/powerpoint/2010/main" val="3495752674"/>
      </p:ext>
    </p:extLst>
  </p:cSld>
  <p:clrMapOvr>
    <a:masterClrMapping/>
  </p:clrMapOvr>
</p:sld>
</file>

<file path=ppt/slides/slide4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Creating a Dashboard, Part 2</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3"/>
            <a:ext cx="10711543" cy="4934515"/>
          </a:xfrm>
        </p:spPr>
        <p:txBody>
          <a:bodyPr/>
          <a:lstStyle/>
          <a:p>
            <a:r>
              <a:rPr lang="en-US" dirty="0"/>
              <a:t>Using the SUBTOTAL Function</a:t>
            </a:r>
          </a:p>
          <a:p>
            <a:r>
              <a:rPr lang="en-US" dirty="0"/>
              <a:t>Creating Dynamic Charts</a:t>
            </a:r>
          </a:p>
          <a:p>
            <a:pPr lvl="1"/>
            <a:r>
              <a:rPr lang="en-US" dirty="0"/>
              <a:t>Charts based on Excel tables are dynamic, which means they update automatically as the source data is filtered so that hidden records do not contribute to the chart’s appearance. </a:t>
            </a:r>
          </a:p>
          <a:p>
            <a:pPr lvl="1"/>
            <a:r>
              <a:rPr lang="en-US" dirty="0"/>
              <a:t>This dynamic quality makes charts ideal for dashboards, because the users can see visual representations of the data under varying criteria.</a:t>
            </a:r>
          </a:p>
        </p:txBody>
      </p:sp>
    </p:spTree>
    <p:extLst>
      <p:ext uri="{BB962C8B-B14F-4D97-AF65-F5344CB8AC3E}">
        <p14:creationId xmlns:p14="http://schemas.microsoft.com/office/powerpoint/2010/main" val="2255343438"/>
      </p:ext>
    </p:extLst>
  </p:cSld>
  <p:clrMapOvr>
    <a:masterClrMapping/>
  </p:clrMapOvr>
</p:sld>
</file>

<file path=ppt/slides/slide4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Creating a Dashboard, Part 3</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3"/>
            <a:ext cx="10711543" cy="4934515"/>
          </a:xfrm>
        </p:spPr>
        <p:txBody>
          <a:bodyPr/>
          <a:lstStyle/>
          <a:p>
            <a:r>
              <a:rPr lang="en-US" dirty="0"/>
              <a:t>Looking Up Data with Tables</a:t>
            </a:r>
          </a:p>
          <a:p>
            <a:pPr lvl="1"/>
            <a:r>
              <a:rPr lang="en-US" dirty="0"/>
              <a:t>Excel tables work well as lookup tables for the VLOOKUP function. </a:t>
            </a:r>
          </a:p>
          <a:p>
            <a:pPr lvl="1"/>
            <a:r>
              <a:rPr lang="en-US" dirty="0"/>
              <a:t>As you add more records to the lookup table, the VLOOKUP function will automatically include the additional rows. </a:t>
            </a:r>
          </a:p>
          <a:p>
            <a:pPr lvl="1"/>
            <a:r>
              <a:rPr lang="en-US" dirty="0"/>
              <a:t>If you filter the data, the lookup table will be restricted only to those rows that match filter criteria. </a:t>
            </a:r>
          </a:p>
          <a:p>
            <a:pPr lvl="1"/>
            <a:r>
              <a:rPr lang="en-US" dirty="0"/>
              <a:t>Also, you can use the table name as the lookup table reference rather than referencing a range.</a:t>
            </a:r>
          </a:p>
        </p:txBody>
      </p:sp>
    </p:spTree>
    <p:extLst>
      <p:ext uri="{BB962C8B-B14F-4D97-AF65-F5344CB8AC3E}">
        <p14:creationId xmlns:p14="http://schemas.microsoft.com/office/powerpoint/2010/main" val="1615423862"/>
      </p:ext>
    </p:extLst>
  </p:cSld>
  <p:clrMapOvr>
    <a:masterClrMapping/>
  </p:clrMapOvr>
</p:sld>
</file>

<file path=ppt/slides/slide42.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Creating a Dashboard, Part 4</a:t>
            </a:r>
            <a:endParaRPr lang="en-IN" dirty="0"/>
          </a:p>
        </p:txBody>
      </p:sp>
      <p:pic>
        <p:nvPicPr>
          <p:cNvPr id="6" name="Content Placeholder 5" descr="An Excel workbook shows slicers for HIRE YEAR, OFFICE, and DEPARTMENT that are pasted onto the Dashboard worksheet. Around the perimeter of the slicers is the resizing handle. The HIRE YEAR slicer is resized to cover the range B4 through B9. The OFFICE slicer is resized to cover the range B11 through B15. The DEPARTMENT slicer is resized to cover the range B17 through B25.">
            <a:extLst>
              <a:ext uri="{FF2B5EF4-FFF2-40B4-BE49-F238E27FC236}">
                <a16:creationId xmlns:a16="http://schemas.microsoft.com/office/drawing/2014/main" id="{6BCC156D-67F1-4FC8-954B-0CAB7D718742}"/>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335307" y="1280151"/>
            <a:ext cx="11527737" cy="4724893"/>
          </a:xfrm>
          <a:prstGeom prst="rect">
            <a:avLst/>
          </a:prstGeom>
        </p:spPr>
      </p:pic>
    </p:spTree>
    <p:extLst>
      <p:ext uri="{BB962C8B-B14F-4D97-AF65-F5344CB8AC3E}">
        <p14:creationId xmlns:p14="http://schemas.microsoft.com/office/powerpoint/2010/main" val="1245680496"/>
      </p:ext>
    </p:extLst>
  </p:cSld>
  <p:clrMapOvr>
    <a:masterClrMapping/>
  </p:clrMapOvr>
</p:sld>
</file>

<file path=ppt/slides/slide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Objectives, Part 3</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Create and apply a slicer</a:t>
            </a:r>
          </a:p>
          <a:p>
            <a:r>
              <a:rPr lang="en-US" dirty="0"/>
              <a:t>Calculate summary statistics with the SUBTOTAL function</a:t>
            </a:r>
          </a:p>
          <a:p>
            <a:r>
              <a:rPr lang="en-US" dirty="0"/>
              <a:t>Design and create an interactive dashboard</a:t>
            </a:r>
          </a:p>
        </p:txBody>
      </p:sp>
    </p:spTree>
    <p:extLst>
      <p:ext uri="{BB962C8B-B14F-4D97-AF65-F5344CB8AC3E}">
        <p14:creationId xmlns:p14="http://schemas.microsoft.com/office/powerpoint/2010/main" val="1580674821"/>
      </p:ext>
    </p:extLst>
  </p:cSld>
  <p:clrMapOvr>
    <a:masterClrMapping/>
  </p:clrMapOvr>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962230"/>
          </a:xfrm>
        </p:spPr>
        <p:txBody>
          <a:bodyPr/>
          <a:lstStyle/>
          <a:p>
            <a:r>
              <a:rPr lang="en-US" dirty="0"/>
              <a:t>Visual Overview: Data Ranges, Workbook Panes, and Subtotals</a:t>
            </a:r>
            <a:endParaRPr lang="en-IN" dirty="0"/>
          </a:p>
        </p:txBody>
      </p:sp>
      <p:pic>
        <p:nvPicPr>
          <p:cNvPr id="4" name="Content Placeholder 3" descr="An&#10;Excel workbook is open. At the top of the workbook is the title bar, which&#10;contains the title N P underscore E X underscore 6 underscore Ortho dot x l s x.&#10;The Outline menu in the Data tab of the ribbon is selected. In the Outline&#10;menu, the Subtotal button is used to calculate summary statistics of a group of&#10;records. The Subtotal tool includes summary statistics for each group of&#10;records; these subtotals show the average and totals by office location. Excel&#10;organizes subtotals using an outline, located on the left side of the workbook that&#10;can be expanded or contracted to view or hide details about the data. The Split&#10;command in the Window group on the View tab divides the workbook window into&#10;separate areas. Each area is called a pane. This worksheet is divided into four&#10;panes. A split bar, which separates one pane from another, appears between&#10;columns C and E. When a workbook window is split into four panes, there are two&#10;horizontal scroll bars and two vertical scroll bars. The workbook shows a data&#10;range, a data set that is organized into columns and rows representing fields&#10;and records, such as employee information. Each field contains information&#10;about a specific characteristic of a person, place, or thing, such as an&#10;employee’s base salary. Each row contains a record, which is a group of related&#10;fields. These records show data on each employee.">
            <a:extLst>
              <a:ext uri="{FF2B5EF4-FFF2-40B4-BE49-F238E27FC236}">
                <a16:creationId xmlns:a16="http://schemas.microsoft.com/office/drawing/2014/main" id="{BBEFAA0E-B8A7-487F-863D-699C19E77A82}"/>
              </a:ext>
            </a:extLst>
          </p:cNvPr>
          <p:cNvPicPr>
            <a:picLocks noGrp="1" noChangeAspect="1"/>
          </p:cNvPicPr>
          <p:nvPr>
            <p:ph sz="quarter" idx="17"/>
          </p:nvPr>
        </p:nvPicPr>
        <p:blipFill>
          <a:blip r:embed="rId2"/>
          <a:stretch>
            <a:fillRect/>
          </a:stretch>
        </p:blipFill>
        <p:spPr>
          <a:xfrm>
            <a:off x="1412055" y="1464954"/>
            <a:ext cx="9374241" cy="4769213"/>
          </a:xfrm>
          <a:prstGeom prst="rect">
            <a:avLst/>
          </a:prstGeom>
        </p:spPr>
      </p:pic>
    </p:spTree>
    <p:extLst>
      <p:ext uri="{BB962C8B-B14F-4D97-AF65-F5344CB8AC3E}">
        <p14:creationId xmlns:p14="http://schemas.microsoft.com/office/powerpoint/2010/main" val="2807983298"/>
      </p:ext>
    </p:extLst>
  </p:cSld>
  <p:clrMapOvr>
    <a:masterClrMapping/>
  </p:clrMapOvr>
</p:sld>
</file>

<file path=ppt/slides/slide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Handling Data in Excel,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Excel is a popular application for storing data and includes tools for managing and exploring that data.</a:t>
            </a:r>
          </a:p>
          <a:p>
            <a:r>
              <a:rPr lang="en-US" dirty="0"/>
              <a:t>In a data range, each column stores information known as a field describing a characteristic of a person, place, or thing and each row stores a record containing a group of related field values.</a:t>
            </a:r>
          </a:p>
          <a:p>
            <a:r>
              <a:rPr lang="en-US" dirty="0"/>
              <a:t>The first row of a data range, known as the header row , typically contains the field names.</a:t>
            </a:r>
          </a:p>
        </p:txBody>
      </p:sp>
    </p:spTree>
    <p:extLst>
      <p:ext uri="{BB962C8B-B14F-4D97-AF65-F5344CB8AC3E}">
        <p14:creationId xmlns:p14="http://schemas.microsoft.com/office/powerpoint/2010/main" val="685955190"/>
      </p:ext>
    </p:extLst>
  </p:cSld>
  <p:clrMapOvr>
    <a:masterClrMapping/>
  </p:clrMapOvr>
</p:sld>
</file>

<file path=ppt/slides/slide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Handling Data in Excel, Part 2</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With any data range, it’s excellent practice to provide a data definition table , which lists the fields included with each record, the type of data stored in each field (such as numbers, text, or dates), and a short description of each field.</a:t>
            </a:r>
          </a:p>
        </p:txBody>
      </p:sp>
    </p:spTree>
    <p:extLst>
      <p:ext uri="{BB962C8B-B14F-4D97-AF65-F5344CB8AC3E}">
        <p14:creationId xmlns:p14="http://schemas.microsoft.com/office/powerpoint/2010/main" val="2950398253"/>
      </p:ext>
    </p:extLst>
  </p:cSld>
  <p:clrMapOvr>
    <a:masterClrMapping/>
  </p:clrMapOvr>
</p:sld>
</file>

<file path=ppt/slides/slide9.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652514"/>
          </a:xfrm>
        </p:spPr>
        <p:txBody>
          <a:bodyPr/>
          <a:lstStyle/>
          <a:p>
            <a:r>
              <a:rPr lang="en-US" dirty="0"/>
              <a:t>Handling Data in Excel, Part 3</a:t>
            </a:r>
            <a:endParaRPr lang="en-IN" dirty="0"/>
          </a:p>
        </p:txBody>
      </p:sp>
      <p:pic>
        <p:nvPicPr>
          <p:cNvPr id="5" name="Content Placeholder 4" descr="An Excel workbook is open, and an Employees worksheet is selected. Each row of the worksheet is a record. Each column of the worksheet is a field that displays a heading with the field name.">
            <a:extLst>
              <a:ext uri="{FF2B5EF4-FFF2-40B4-BE49-F238E27FC236}">
                <a16:creationId xmlns:a16="http://schemas.microsoft.com/office/drawing/2014/main" id="{77490182-20CC-4C82-B09E-382E62368A66}"/>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47964" y="1233148"/>
            <a:ext cx="11302420" cy="4451063"/>
          </a:xfrm>
          <a:prstGeom prst="rect">
            <a:avLst/>
          </a:prstGeom>
        </p:spPr>
      </p:pic>
    </p:spTree>
    <p:extLst>
      <p:ext uri="{BB962C8B-B14F-4D97-AF65-F5344CB8AC3E}">
        <p14:creationId xmlns:p14="http://schemas.microsoft.com/office/powerpoint/2010/main" val="1027749304"/>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E2E xmlns="f856fc18-c0f7-462c-a53d-fc2610d0c4c8">false</E2E>
    <Review_x0020_Notes xmlns="f856fc18-c0f7-462c-a53d-fc2610d0c4c8" xsi:nil="true"/>
    <_x0031_e_x0020_Audience xmlns="f856fc18-c0f7-462c-a53d-fc2610d0c4c8"/>
    <Screen xmlns="f856fc18-c0f7-462c-a53d-fc2610d0c4c8" xsi:nil="true"/>
    <Also_x0020_on_x0020_Doc_x0020_Center xmlns="f856fc18-c0f7-462c-a53d-fc2610d0c4c8">false</Also_x0020_on_x0020_Doc_x0020_Center>
    <Sub_x002d_Topic2 xmlns="f856fc18-c0f7-462c-a53d-fc2610d0c4c8" xsi:nil="true"/>
    <Current_x0020_Vrs_x002e__x0020_Date xmlns="f856fc18-c0f7-462c-a53d-fc2610d0c4c8" xsi:nil="true"/>
    <Product_x0020_Delivery_x0020_Format xmlns="f856fc18-c0f7-462c-a53d-fc2610d0c4c8"/>
    <Topic2 xmlns="f856fc18-c0f7-462c-a53d-fc2610d0c4c8" xsi:nil="true"/>
    <Source_x0020_File_x0020_Only xmlns="f856fc18-c0f7-462c-a53d-fc2610d0c4c8">false</Source_x0020_File_x0020_Only>
    <Doc_x0020_Type2 xmlns="f856fc18-c0f7-462c-a53d-fc2610d0c4c8" xsi:nil="true"/>
    <Owner xmlns="f856fc18-c0f7-462c-a53d-fc2610d0c4c8">
      <UserInfo>
        <DisplayName/>
        <AccountId xsi:nil="true"/>
        <AccountType/>
      </UserInfo>
    </Owner>
    <Software xmlns="f856fc18-c0f7-462c-a53d-fc2610d0c4c8" xsi:nil="true"/>
    <System_x0028_s_x0029_ xmlns="f856fc18-c0f7-462c-a53d-fc2610d0c4c8">
      <Value>None</Value>
    </System_x0028_s_x0029_>
    <Description0 xmlns="a4d2ff27-a226-42e2-a79e-c1ae662d212e" xsi:nil="true"/>
    <Product_x0020_Type_x0028_s_x0029_ xmlns="f856fc18-c0f7-462c-a53d-fc2610d0c4c8">
      <Value>None</Value>
    </Product_x0020_Type_x0028_s_x0029_>
    <Component_x0028_s_x0029_ xmlns="f856fc18-c0f7-462c-a53d-fc2610d0c4c8">
      <Value>None</Value>
    </Component_x0028_s_x0029_>
    <Function xmlns="f856fc18-c0f7-462c-a53d-fc2610d0c4c8" xsi:nil="true"/>
    <Portfolio xmlns="f856fc18-c0f7-462c-a53d-fc2610d0c4c8"/>
    <SPM_x0020_Definitions_x0020_Doc xmlns="f856fc18-c0f7-462c-a53d-fc2610d0c4c8">false</SPM_x0020_Definitions_x0020_Doc>
    <_dlc_DocId xmlns="a3520c62-91d1-4715-93cb-6b6cc6733a1f">MCVMYN5H3SZ7-24-1867</_dlc_DocId>
    <_dlc_DocIdUrl xmlns="a3520c62-91d1-4715-93cb-6b6cc6733a1f">
      <Url>http://vendorportal/Docs/_layouts/DocIdRedir.aspx?ID=MCVMYN5H3SZ7-24-1867</Url>
      <Description>MCVMYN5H3SZ7-24-1867</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2A5D52E595BC2A47A3DCA88123D2A30D" ma:contentTypeVersion="35" ma:contentTypeDescription="Create a new document." ma:contentTypeScope="" ma:versionID="4c660e2e17d3ab93da6a423d8c1d122d">
  <xsd:schema xmlns:xsd="http://www.w3.org/2001/XMLSchema" xmlns:xs="http://www.w3.org/2001/XMLSchema" xmlns:p="http://schemas.microsoft.com/office/2006/metadata/properties" xmlns:ns2="a4d2ff27-a226-42e2-a79e-c1ae662d212e" xmlns:ns3="f856fc18-c0f7-462c-a53d-fc2610d0c4c8" xmlns:ns4="a3520c62-91d1-4715-93cb-6b6cc6733a1f" targetNamespace="http://schemas.microsoft.com/office/2006/metadata/properties" ma:root="true" ma:fieldsID="59feb48a41e2f3269242cbc893d6fc9a" ns2:_="" ns3:_="" ns4:_="">
    <xsd:import namespace="a4d2ff27-a226-42e2-a79e-c1ae662d212e"/>
    <xsd:import namespace="f856fc18-c0f7-462c-a53d-fc2610d0c4c8"/>
    <xsd:import namespace="a3520c62-91d1-4715-93cb-6b6cc6733a1f"/>
    <xsd:element name="properties">
      <xsd:complexType>
        <xsd:sequence>
          <xsd:element name="documentManagement">
            <xsd:complexType>
              <xsd:all>
                <xsd:element ref="ns2:Description0" minOccurs="0"/>
                <xsd:element ref="ns3:Review_x0020_Notes" minOccurs="0"/>
                <xsd:element ref="ns3:Source_x0020_File_x0020_Only" minOccurs="0"/>
                <xsd:element ref="ns3:SPM_x0020_Definitions_x0020_Doc" minOccurs="0"/>
                <xsd:element ref="ns3:Also_x0020_on_x0020_Doc_x0020_Center" minOccurs="0"/>
                <xsd:element ref="ns3:E2E" minOccurs="0"/>
                <xsd:element ref="ns3:Function" minOccurs="0"/>
                <xsd:element ref="ns3:Topic2" minOccurs="0"/>
                <xsd:element ref="ns3:Sub_x002d_Topic2" minOccurs="0"/>
                <xsd:element ref="ns3:Current_x0020_Vrs_x002e__x0020_Date" minOccurs="0"/>
                <xsd:element ref="ns3:Owner" minOccurs="0"/>
                <xsd:element ref="ns3:Doc_x0020_Type2" minOccurs="0"/>
                <xsd:element ref="ns3:_x0031_e_x0020_Audience" minOccurs="0"/>
                <xsd:element ref="ns3:Product_x0020_Delivery_x0020_Format" minOccurs="0"/>
                <xsd:element ref="ns3:Product_x0020_Type_x0028_s_x0029_" minOccurs="0"/>
                <xsd:element ref="ns3:System_x0028_s_x0029_" minOccurs="0"/>
                <xsd:element ref="ns3:Software" minOccurs="0"/>
                <xsd:element ref="ns3:Screen" minOccurs="0"/>
                <xsd:element ref="ns3:Component_x0028_s_x0029_" minOccurs="0"/>
                <xsd:element ref="ns4:_dlc_DocIdUrl" minOccurs="0"/>
                <xsd:element ref="ns4:_dlc_DocId" minOccurs="0"/>
                <xsd:element ref="ns4:_dlc_DocIdPersistId" minOccurs="0"/>
                <xsd:element ref="ns3:Portfol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d2ff27-a226-42e2-a79e-c1ae662d212e" elementFormDefault="qualified">
    <xsd:import namespace="http://schemas.microsoft.com/office/2006/documentManagement/types"/>
    <xsd:import namespace="http://schemas.microsoft.com/office/infopath/2007/PartnerControls"/>
    <xsd:element name="Description0" ma:index="2"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56fc18-c0f7-462c-a53d-fc2610d0c4c8" elementFormDefault="qualified">
    <xsd:import namespace="http://schemas.microsoft.com/office/2006/documentManagement/types"/>
    <xsd:import namespace="http://schemas.microsoft.com/office/infopath/2007/PartnerControls"/>
    <xsd:element name="Review_x0020_Notes" ma:index="3" nillable="true" ma:displayName="Review Notes" ma:internalName="Review_x0020_Notes">
      <xsd:simpleType>
        <xsd:restriction base="dms:Text">
          <xsd:maxLength value="255"/>
        </xsd:restriction>
      </xsd:simpleType>
    </xsd:element>
    <xsd:element name="Source_x0020_File_x0020_Only" ma:index="4" nillable="true" ma:displayName="Source File Only" ma:default="0" ma:internalName="Source_x0020_File_x0020_Only">
      <xsd:simpleType>
        <xsd:restriction base="dms:Boolean"/>
      </xsd:simpleType>
    </xsd:element>
    <xsd:element name="SPM_x0020_Definitions_x0020_Doc" ma:index="5" nillable="true" ma:displayName="SPM Definitions Doc" ma:default="0" ma:description="Documents that are referenced in scales vendor pricing definition documentation." ma:internalName="SPM_x0020_Definitions_x0020_Doc">
      <xsd:simpleType>
        <xsd:restriction base="dms:Boolean"/>
      </xsd:simpleType>
    </xsd:element>
    <xsd:element name="Also_x0020_on_x0020_Doc_x0020_Center" ma:index="6" nillable="true" ma:displayName="Shared Doc" ma:default="0" ma:internalName="Also_x0020_on_x0020_Doc_x0020_Center">
      <xsd:simpleType>
        <xsd:restriction base="dms:Boolean"/>
      </xsd:simpleType>
    </xsd:element>
    <xsd:element name="E2E" ma:index="7" nillable="true" ma:displayName="Outsourced Services" ma:default="0" ma:internalName="E2E">
      <xsd:simpleType>
        <xsd:restriction base="dms:Boolean"/>
      </xsd:simpleType>
    </xsd:element>
    <xsd:element name="Function" ma:index="8" nillable="true" ma:displayName="Function" ma:format="Dropdown" ma:internalName="Function">
      <xsd:simpleType>
        <xsd:restriction base="dms:Choice">
          <xsd:enumeration value="Product Setup"/>
          <xsd:enumeration value="Asset Selection"/>
          <xsd:enumeration value="Product Funding"/>
          <xsd:enumeration value="Content Authoring"/>
          <xsd:enumeration value="Content Development"/>
          <xsd:enumeration value="Content Design"/>
          <xsd:enumeration value="Content Clearance"/>
          <xsd:enumeration value="Content Production"/>
          <xsd:enumeration value="Project Management"/>
          <xsd:enumeration value="Content Finalization"/>
          <xsd:enumeration value="Product Closeout Activities"/>
          <xsd:enumeration value="Content Revision and Reprint"/>
          <xsd:enumeration value="General Reference"/>
        </xsd:restriction>
      </xsd:simpleType>
    </xsd:element>
    <xsd:element name="Topic2" ma:index="9" nillable="true" ma:displayName="Topic" ma:format="Dropdown" ma:internalName="Topic2">
      <xsd:simpleType>
        <xsd:restriction base="dms:Choice">
          <xsd:enumeration value="Managing Files"/>
          <xsd:enumeration value="Managing Quality and Compliance"/>
          <xsd:enumeration value="Managing Partners"/>
          <xsd:enumeration value="Managing Data"/>
          <xsd:enumeration value="Managing Budgets"/>
          <xsd:enumeration value="Managing Content Creation"/>
          <xsd:enumeration value="Other (Admin, Tools, Resources)"/>
        </xsd:restriction>
      </xsd:simpleType>
    </xsd:element>
    <xsd:element name="Sub_x002d_Topic2" ma:index="10" nillable="true" ma:displayName="Sub-Topic" ma:format="Dropdown" ma:internalName="Sub_x002d_Topic2">
      <xsd:simpleType>
        <xsd:restriction base="dms:Choice">
          <xsd:enumeration value="--MANAGING FILES--"/>
          <xsd:enumeration value="Archiving/File Sharing"/>
          <xsd:enumeration value="Automation"/>
          <xsd:enumeration value="Composition Standards"/>
          <xsd:enumeration value="File Approval"/>
          <xsd:enumeration value="File Certification"/>
          <xsd:enumeration value="File Delivery to Printer"/>
          <xsd:enumeration value="File Naming"/>
          <xsd:enumeration value="File Setup"/>
          <xsd:enumeration value="Format Conversion"/>
          <xsd:enumeration value="In-Prod Deliverables"/>
          <xsd:enumeration value="Page Proofs"/>
          <xsd:enumeration value="Print On Demand"/>
          <xsd:enumeration value="Printer Proofs"/>
          <xsd:enumeration value="Routing for Transmittal/Review"/>
          <xsd:enumeration value="Watermarking"/>
          <xsd:enumeration value="Word Downloads"/>
          <xsd:enumeration value="--MANAGING QUALITY &amp; COMPLIANCE--"/>
          <xsd:enumeration value="Alt text"/>
          <xsd:enumeration value="Assessments"/>
          <xsd:enumeration value="Branding"/>
          <xsd:enumeration value="Copyediting"/>
          <xsd:enumeration value="Copyright Lines and License Agreements"/>
          <xsd:enumeration value="Credit Line Placement"/>
          <xsd:enumeration value="CXX Processing"/>
          <xsd:enumeration value="CenDoc"/>
          <xsd:enumeration value="Design &amp; Semantic Coding"/>
          <xsd:enumeration value="Indexing"/>
          <xsd:enumeration value="Proofreading/QA"/>
          <xsd:enumeration value="Systems Testing"/>
          <xsd:enumeration value="--MANAGING PARTNERS--"/>
          <xsd:enumeration value="Author Communication"/>
          <xsd:enumeration value="Contact Lists"/>
          <xsd:enumeration value="Outsourced Services"/>
          <xsd:enumeration value="Escalation"/>
          <xsd:enumeration value="Project Team"/>
          <xsd:enumeration value="Vendor Assignments"/>
          <xsd:enumeration value="Vendor Communication"/>
          <xsd:enumeration value="Vendor Start Up"/>
          <xsd:enumeration value="Vendor Tracking"/>
          <xsd:enumeration value="--MANAGING DATA--"/>
          <xsd:enumeration value="Asset  Metadata"/>
          <xsd:enumeration value="Attachments"/>
          <xsd:enumeration value="Close-Out Materials"/>
          <xsd:enumeration value="Dashboard"/>
          <xsd:enumeration value="Data Integrity"/>
          <xsd:enumeration value="Meetings"/>
          <xsd:enumeration value="Order/Print Management"/>
          <xsd:enumeration value="Product Setup"/>
          <xsd:enumeration value="Schedules"/>
          <xsd:enumeration value="Specifications"/>
          <xsd:enumeration value="--MANAGING BUDGETS--"/>
          <xsd:enumeration value="Charge-Back Tracking"/>
          <xsd:enumeration value="Invoice Processing"/>
          <xsd:enumeration value="Plate &amp; Plate Wizard"/>
          <xsd:enumeration value="Purchase Orders"/>
          <xsd:enumeration value="Time Entry"/>
          <xsd:enumeration value="--MANAGING CONTENT CREATION--"/>
          <xsd:enumeration value="Approved Content Providers"/>
          <xsd:enumeration value="Art Manuscript / Logs"/>
          <xsd:enumeration value="Author Contract"/>
          <xsd:enumeration value="Content Authoring"/>
          <xsd:enumeration value="Content Design"/>
          <xsd:enumeration value="Content Development"/>
          <xsd:enumeration value="CXX Submission"/>
          <xsd:enumeration value="--OTHER: ADMIN/TOOLS/RESOURCES--"/>
          <xsd:enumeration value="Book Requests / Sample Copies"/>
          <xsd:enumeration value="Carts Request Form"/>
          <xsd:enumeration value="Codes &amp; Standard IDs"/>
          <xsd:enumeration value="Document Management *"/>
          <xsd:enumeration value="Other"/>
          <xsd:enumeration value="Shipping (Hardcopy)"/>
          <xsd:enumeration value="Tips &amp; Tricks *"/>
        </xsd:restriction>
      </xsd:simpleType>
    </xsd:element>
    <xsd:element name="Current_x0020_Vrs_x002e__x0020_Date" ma:index="11" nillable="true" ma:displayName="Current Vrs. Date" ma:format="DateOnly" ma:internalName="Current_x0020_Vrs_x002e__x0020_Date">
      <xsd:simpleType>
        <xsd:restriction base="dms:DateTime"/>
      </xsd:simpleType>
    </xsd:element>
    <xsd:element name="Owner" ma:index="12" nillable="true" ma:displayName="Owner" ma:description="Owner of this document" ma:list="UserInfo" ma:SearchPeopleOnly="false"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_x0020_Type2" ma:index="13" nillable="true" ma:displayName="Doc Type" ma:format="Dropdown" ma:internalName="Doc_x0020_Type2">
      <xsd:simpleType>
        <xsd:restriction base="dms:Choice">
          <xsd:enumeration value="Application File"/>
          <xsd:enumeration value="Calculator"/>
          <xsd:enumeration value="Cendoc Stylesheet"/>
          <xsd:enumeration value="Checklist/1-Pager"/>
          <xsd:enumeration value="Email Template"/>
          <xsd:enumeration value="Form"/>
          <xsd:enumeration value="Guidelines"/>
          <xsd:enumeration value="Non-PAL Stylesheet"/>
          <xsd:enumeration value="Presentation"/>
          <xsd:enumeration value="Process or Policy"/>
          <xsd:enumeration value="Reference FAQ"/>
          <xsd:enumeration value="Report"/>
          <xsd:enumeration value="Requirements (System)"/>
          <xsd:enumeration value="Sample / Example"/>
          <xsd:enumeration value="Style Guide"/>
          <xsd:enumeration value="Template"/>
          <xsd:enumeration value="User Guide/Manual"/>
          <xsd:enumeration value="Value List/Table"/>
          <xsd:enumeration value="Workflow"/>
        </xsd:restriction>
      </xsd:simpleType>
    </xsd:element>
    <xsd:element name="_x0031_e_x0020_Audience" ma:index="14" nillable="true" ma:displayName="Primary Audience" ma:internalName="_x0031_e_x0020_Audience">
      <xsd:complexType>
        <xsd:complexContent>
          <xsd:extension base="dms:MultiChoice">
            <xsd:sequence>
              <xsd:element name="Value" maxOccurs="unbounded" minOccurs="0" nillable="true">
                <xsd:simpleType>
                  <xsd:restriction base="dms:Choice">
                    <xsd:enumeration value="Content Development"/>
                    <xsd:enumeration value="Design"/>
                    <xsd:enumeration value="Digital Production"/>
                    <xsd:enumeration value="E2E Site Lead"/>
                    <xsd:enumeration value="Finance &amp; Metrics"/>
                    <xsd:enumeration value="Inventory"/>
                    <xsd:enumeration value="Manufacturing"/>
                    <xsd:enumeration value="Marketing / Sales"/>
                    <xsd:enumeration value="Media Development"/>
                    <xsd:enumeration value="Production"/>
                    <xsd:enumeration value="Product Management"/>
                    <xsd:enumeration value="R&amp;P Acquisitions"/>
                    <xsd:enumeration value="R&amp;P Clearance"/>
                    <xsd:enumeration value="Standards/Ops Only"/>
                    <xsd:enumeration value="Vendors (VIP)"/>
                  </xsd:restriction>
                </xsd:simpleType>
              </xsd:element>
            </xsd:sequence>
          </xsd:extension>
        </xsd:complexContent>
      </xsd:complexType>
    </xsd:element>
    <xsd:element name="Product_x0020_Delivery_x0020_Format" ma:index="15" nillable="true" ma:displayName="Product Delivery Format" ma:internalName="Product_x0020_Delivery_x0020_Format">
      <xsd:complexType>
        <xsd:complexContent>
          <xsd:extension base="dms:MultiChoice">
            <xsd:sequence>
              <xsd:element name="Value" maxOccurs="unbounded" minOccurs="0" nillable="true">
                <xsd:simpleType>
                  <xsd:restriction base="dms:Choice">
                    <xsd:enumeration value="Print"/>
                    <xsd:enumeration value="Manufactured Media"/>
                    <xsd:enumeration value="Online/Digital"/>
                  </xsd:restriction>
                </xsd:simpleType>
              </xsd:element>
            </xsd:sequence>
          </xsd:extension>
        </xsd:complexContent>
      </xsd:complexType>
    </xsd:element>
    <xsd:element name="Product_x0020_Type_x0028_s_x0029_" ma:index="16" nillable="true" ma:displayName="Product Type(s)" ma:default="None" ma:internalName="Product_x0020_Type_x0028_s_x0029_">
      <xsd:complexType>
        <xsd:complexContent>
          <xsd:extension base="dms:MultiChoice">
            <xsd:sequence>
              <xsd:element name="Value" maxOccurs="unbounded" minOccurs="0" nillable="true">
                <xsd:simpleType>
                  <xsd:restriction base="dms:Choice">
                    <xsd:enumeration value="None"/>
                    <xsd:enumeration value="Advantage Editions"/>
                    <xsd:enumeration value="Ancillaries - Digital"/>
                    <xsd:enumeration value="Ancillaries - Print"/>
                    <xsd:enumeration value="Annotated Editions"/>
                    <xsd:enumeration value="AP Editions"/>
                    <xsd:enumeration value="Custom"/>
                    <xsd:enumeration value="Digital Products (non-eBook)"/>
                    <xsd:enumeration value="eBook"/>
                    <xsd:enumeration value="K-12 Editions"/>
                    <xsd:enumeration value="K-12 HS Editions"/>
                    <xsd:enumeration value="Instructor Editions"/>
                    <xsd:enumeration value="International Editions"/>
                    <xsd:enumeration value="MindTap"/>
                    <xsd:enumeration value="National Geographic Learning"/>
                    <xsd:enumeration value="SimPub"/>
                    <xsd:enumeration value="Student/Base Editions"/>
                  </xsd:restriction>
                </xsd:simpleType>
              </xsd:element>
            </xsd:sequence>
          </xsd:extension>
        </xsd:complexContent>
      </xsd:complexType>
    </xsd:element>
    <xsd:element name="System_x0028_s_x0029_" ma:index="17" nillable="true" ma:displayName="System(s)" ma:default="None" ma:internalName="System_x0028_s_x0029_">
      <xsd:complexType>
        <xsd:complexContent>
          <xsd:extension base="dms:MultiChoice">
            <xsd:sequence>
              <xsd:element name="Value" maxOccurs="unbounded" minOccurs="0" nillable="true">
                <xsd:simpleType>
                  <xsd:restriction base="dms:Choice">
                    <xsd:enumeration value="None"/>
                    <xsd:enumeration value="Cardinal"/>
                    <xsd:enumeration value="CARTS"/>
                    <xsd:enumeration value="Compose"/>
                    <xsd:enumeration value="Docusphere"/>
                    <xsd:enumeration value="DropBox"/>
                    <xsd:enumeration value="E1"/>
                    <xsd:enumeration value="eProd"/>
                    <xsd:enumeration value="Geyser"/>
                    <xsd:enumeration value="Inside"/>
                    <xsd:enumeration value="Inside:ProdShare"/>
                    <xsd:enumeration value="IPS"/>
                    <xsd:enumeration value="JIRA"/>
                    <xsd:enumeration value="Mass Transit"/>
                    <xsd:enumeration value="ORCA"/>
                    <xsd:enumeration value="Printer Systems (JA/InSite/ePAC)"/>
                    <xsd:enumeration value="Rights Reporting Tool (RRT)"/>
                    <xsd:enumeration value="Rights Systems (RMS/CRS)"/>
                    <xsd:enumeration value="Telescope"/>
                  </xsd:restriction>
                </xsd:simpleType>
              </xsd:element>
            </xsd:sequence>
          </xsd:extension>
        </xsd:complexContent>
      </xsd:complexType>
    </xsd:element>
    <xsd:element name="Software" ma:index="18" nillable="true" ma:displayName="Software" ma:format="Dropdown" ma:internalName="Software">
      <xsd:simpleType>
        <xsd:restriction base="dms:Choice">
          <xsd:enumeration value="Adobe Acrobat"/>
          <xsd:enumeration value="Microsoft Visio"/>
          <xsd:enumeration value="PitStop"/>
        </xsd:restriction>
      </xsd:simpleType>
    </xsd:element>
    <xsd:element name="Screen" ma:index="19" nillable="true" ma:displayName="Screen" ma:format="Dropdown" ma:internalName="Screen">
      <xsd:simpleType>
        <xsd:restriction base="dms:Choice">
          <xsd:enumeration value="Attachments"/>
          <xsd:enumeration value="Dashboard(s)"/>
          <xsd:enumeration value="General/Multiple"/>
          <xsd:enumeration value="Main Setup"/>
          <xsd:enumeration value="MyTasks"/>
          <xsd:enumeration value="Narrative"/>
          <xsd:enumeration value="Plate"/>
          <xsd:enumeration value="Project Team"/>
          <xsd:enumeration value="Reprint Corrections"/>
          <xsd:enumeration value="Rights System View"/>
          <xsd:enumeration value="Routing"/>
          <xsd:enumeration value="Schedule"/>
          <xsd:enumeration value="Specifications"/>
          <xsd:enumeration value="Vendor Address Book"/>
          <xsd:enumeration value="Vendor Assignments"/>
        </xsd:restriction>
      </xsd:simpleType>
    </xsd:element>
    <xsd:element name="Component_x0028_s_x0029_" ma:index="20" nillable="true" ma:displayName="Component(s)" ma:default="None" ma:internalName="Component_x0028_s_x0029_">
      <xsd:complexType>
        <xsd:complexContent>
          <xsd:extension base="dms:MultiChoice">
            <xsd:sequence>
              <xsd:element name="Value" maxOccurs="unbounded" minOccurs="0" nillable="true">
                <xsd:simpleType>
                  <xsd:restriction base="dms:Choice">
                    <xsd:enumeration value="None"/>
                    <xsd:enumeration value="Book Covers"/>
                    <xsd:enumeration value="Book Endsheets"/>
                    <xsd:enumeration value="Book Inserts"/>
                    <xsd:enumeration value="Book Inside Covers"/>
                    <xsd:enumeration value="Book Interiors"/>
                    <xsd:enumeration value="Book Preface/FM/CR"/>
                    <xsd:enumeration value="CDs"/>
                    <xsd:enumeration value="DVDs"/>
                    <xsd:enumeration value="In-Book Ads"/>
                    <xsd:enumeration value="PACs"/>
                  </xsd:restriction>
                </xsd:simpleType>
              </xsd:element>
            </xsd:sequence>
          </xsd:extension>
        </xsd:complexContent>
      </xsd:complexType>
    </xsd:element>
    <xsd:element name="Portfolio" ma:index="30" nillable="true" ma:displayName="Portfolio" ma:hidden="true" ma:internalName="Portfolio" ma:readOnly="false">
      <xsd:complexType>
        <xsd:complexContent>
          <xsd:extension base="dms:MultiChoice">
            <xsd:sequence>
              <xsd:element name="Value" maxOccurs="unbounded" minOccurs="0" nillable="true">
                <xsd:simpleType>
                  <xsd:restriction base="dms:Choice">
                    <xsd:enumeration value="Higher Ed"/>
                    <xsd:enumeration value="NGL/International"/>
                    <xsd:enumeration value="School/Reference"/>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3520c62-91d1-4715-93cb-6b6cc6733a1f" elementFormDefault="qualified">
    <xsd:import namespace="http://schemas.microsoft.com/office/2006/documentManagement/types"/>
    <xsd:import namespace="http://schemas.microsoft.com/office/infopath/2007/PartnerControls"/>
    <xsd:element name="_dlc_DocIdUrl" ma:index="2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PersistId" ma:index="29"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2.xml><?xml version="1.0" encoding="utf-8"?>
<ds:datastoreItem xmlns:ds="http://schemas.openxmlformats.org/officeDocument/2006/customXml" ds:itemID="{1FBD255F-1AB4-4B7F-97CA-248D24762D41}">
  <ds:schemaRefs>
    <ds:schemaRef ds:uri="http://schemas.microsoft.com/sharepoint/events"/>
  </ds:schemaRefs>
</ds:datastoreItem>
</file>

<file path=customXml/itemProps3.xml><?xml version="1.0" encoding="utf-8"?>
<ds:datastoreItem xmlns:ds="http://schemas.openxmlformats.org/officeDocument/2006/customXml" ds:itemID="{BA9BA192-EF86-48DF-982C-2C526A268392}">
  <ds:schemaRefs>
    <ds:schemaRef ds:uri="http://purl.org/dc/terms/"/>
    <ds:schemaRef ds:uri="http://www.w3.org/XML/1998/namespace"/>
    <ds:schemaRef ds:uri="f856fc18-c0f7-462c-a53d-fc2610d0c4c8"/>
    <ds:schemaRef ds:uri="a4d2ff27-a226-42e2-a79e-c1ae662d212e"/>
    <ds:schemaRef ds:uri="http://schemas.microsoft.com/office/2006/metadata/properties"/>
    <ds:schemaRef ds:uri="a3520c62-91d1-4715-93cb-6b6cc6733a1f"/>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s>
</ds:datastoreItem>
</file>

<file path=customXml/itemProps4.xml><?xml version="1.0" encoding="utf-8"?>
<ds:datastoreItem xmlns:ds="http://schemas.openxmlformats.org/officeDocument/2006/customXml" ds:itemID="{D75FD8AF-03B6-40B7-84F4-489ECF9A03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d2ff27-a226-42e2-a79e-c1ae662d212e"/>
    <ds:schemaRef ds:uri="f856fc18-c0f7-462c-a53d-fc2610d0c4c8"/>
    <ds:schemaRef ds:uri="a3520c62-91d1-4715-93cb-6b6cc6733a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2245</TotalTime>
  <Words>2078</Words>
  <Application>Microsoft Office PowerPoint</Application>
  <PresentationFormat>Widescreen</PresentationFormat>
  <Paragraphs>158</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Arial</vt:lpstr>
      <vt:lpstr>Calibri</vt:lpstr>
      <vt:lpstr>Courier New</vt:lpstr>
      <vt:lpstr>Helvetica</vt:lpstr>
      <vt:lpstr>LucidaGrande</vt:lpstr>
      <vt:lpstr>Open Sans</vt:lpstr>
      <vt:lpstr>Summer Font</vt:lpstr>
      <vt:lpstr>Office Theme</vt:lpstr>
      <vt:lpstr>New Perspectives on Microsoft Excel 2019</vt:lpstr>
      <vt:lpstr>Managing Data with Data Tools</vt:lpstr>
      <vt:lpstr>Objectives, Part 1</vt:lpstr>
      <vt:lpstr>Objectives, Part 2</vt:lpstr>
      <vt:lpstr>Objectives, Part 3</vt:lpstr>
      <vt:lpstr>Visual Overview: Data Ranges, Workbook Panes, and Subtotals</vt:lpstr>
      <vt:lpstr>Handling Data in Excel, Part 1</vt:lpstr>
      <vt:lpstr>Handling Data in Excel, Part 2</vt:lpstr>
      <vt:lpstr>Handling Data in Excel, Part 3</vt:lpstr>
      <vt:lpstr>Using Panes to View Data, Part 1</vt:lpstr>
      <vt:lpstr>Using Panes to View Data, Part 2</vt:lpstr>
      <vt:lpstr>Locating Duplicate Records, Part 1</vt:lpstr>
      <vt:lpstr>Locating Duplicate Records, Part 2</vt:lpstr>
      <vt:lpstr>Locating Duplicate Records, Part 3</vt:lpstr>
      <vt:lpstr>Sorting Records in a Data Range, Part 1</vt:lpstr>
      <vt:lpstr>Sorting Records in a Data Range, Part 2</vt:lpstr>
      <vt:lpstr>Sorting Records in a Data Range, Part 3</vt:lpstr>
      <vt:lpstr>Sorting Records in a Data Range, Part 4</vt:lpstr>
      <vt:lpstr>Calculating Subtotals, Part 1</vt:lpstr>
      <vt:lpstr>Calculating Subtotals, Part 2</vt:lpstr>
      <vt:lpstr>Visual Overview: Filters and Excel Tables</vt:lpstr>
      <vt:lpstr>Locating Cells Within a Worksheet, Part 1</vt:lpstr>
      <vt:lpstr>Locating Cells Within a Worksheet, Part 2</vt:lpstr>
      <vt:lpstr>Filtering Data, Part 1</vt:lpstr>
      <vt:lpstr>Filtering Data, Part 2</vt:lpstr>
      <vt:lpstr>Filtering Data, Part 3</vt:lpstr>
      <vt:lpstr>Filtering Data, Part 4</vt:lpstr>
      <vt:lpstr>Filtering Data, Part 5</vt:lpstr>
      <vt:lpstr>Creating an Excel Table, Part 1</vt:lpstr>
      <vt:lpstr>Creating an Excel Table, Part 2</vt:lpstr>
      <vt:lpstr>Creating an Excel Table, Part 3</vt:lpstr>
      <vt:lpstr>Creating an Excel Table, Part 4</vt:lpstr>
      <vt:lpstr>Creating an Excel Table, Part 5</vt:lpstr>
      <vt:lpstr>Creating an Excel Table, Part 6</vt:lpstr>
      <vt:lpstr>Creating an Excel Table, Part 7</vt:lpstr>
      <vt:lpstr>Visual Overview: Slicers and Dashboards</vt:lpstr>
      <vt:lpstr>Filtering Data with Slicers, Part 1</vt:lpstr>
      <vt:lpstr>Filtering Data with Slicers, Part 2</vt:lpstr>
      <vt:lpstr>Creating a Dashboard, Part 1</vt:lpstr>
      <vt:lpstr>Creating a Dashboard, Part 2</vt:lpstr>
      <vt:lpstr>Creating a Dashboard, Part 3</vt:lpstr>
      <vt:lpstr>Creating a Dashboard, Part 4</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laser</dc:creator>
  <cp:lastModifiedBy>D, Mohanapriya</cp:lastModifiedBy>
  <cp:revision>1010</cp:revision>
  <cp:lastPrinted>2016-10-03T15:29:39Z</cp:lastPrinted>
  <dcterms:created xsi:type="dcterms:W3CDTF">2018-11-09T11:15:56Z</dcterms:created>
  <dcterms:modified xsi:type="dcterms:W3CDTF">2019-08-05T05:16:08Z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0x0101002A5D52E595BC2A47A3DCA88123D2A30D</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y fmtid="{D5CDD505-2E9C-101B-9397-08002B2CF9AE}" pid="14" name="_dlc_DocIdItemGuid">
    <vt:lpwstr>8b70cda3-413b-4766-b009-7cf0a547d69e</vt:lpwstr>
  </property>
</Properties>
</file>